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24"/>
  </p:notesMasterIdLst>
  <p:handoutMasterIdLst>
    <p:handoutMasterId r:id="rId25"/>
  </p:handoutMasterIdLst>
  <p:sldIdLst>
    <p:sldId id="432" r:id="rId6"/>
    <p:sldId id="477" r:id="rId7"/>
    <p:sldId id="475" r:id="rId8"/>
    <p:sldId id="473" r:id="rId9"/>
    <p:sldId id="484" r:id="rId10"/>
    <p:sldId id="366" r:id="rId11"/>
    <p:sldId id="452" r:id="rId12"/>
    <p:sldId id="395" r:id="rId13"/>
    <p:sldId id="482" r:id="rId14"/>
    <p:sldId id="399" r:id="rId15"/>
    <p:sldId id="438" r:id="rId16"/>
    <p:sldId id="464" r:id="rId17"/>
    <p:sldId id="486" r:id="rId18"/>
    <p:sldId id="488" r:id="rId19"/>
    <p:sldId id="489" r:id="rId20"/>
    <p:sldId id="490" r:id="rId21"/>
    <p:sldId id="468" r:id="rId22"/>
    <p:sldId id="487"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lugarpop" initials="c" lastIdx="146" clrIdx="0"/>
  <p:cmAuthor id="1" name="Gupta, Karishma" initials="KG" lastIdx="82" clrIdx="1"/>
  <p:cmAuthor id="2" name="Goel, Ashwin" initials="AG" lastIdx="24" clrIdx="2"/>
  <p:cmAuthor id="3" name="Panda, Manisha" initials="MP" lastIdx="15" clrIdx="3"/>
  <p:cmAuthor id="4" name="Sims, Ray" initials="RS" lastIdx="2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404040"/>
    <a:srgbClr val="92D400"/>
    <a:srgbClr val="000000"/>
    <a:srgbClr val="00A1DE"/>
    <a:srgbClr val="CC9900"/>
    <a:srgbClr val="72C7F1"/>
    <a:srgbClr val="FF66CC"/>
    <a:srgbClr val="91D400"/>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24" autoAdjust="0"/>
    <p:restoredTop sz="99822" autoAdjust="0"/>
  </p:normalViewPr>
  <p:slideViewPr>
    <p:cSldViewPr snapToGrid="0" snapToObjects="1" showGuides="1">
      <p:cViewPr varScale="1">
        <p:scale>
          <a:sx n="85" d="100"/>
          <a:sy n="85" d="100"/>
        </p:scale>
        <p:origin x="-1646" y="-86"/>
      </p:cViewPr>
      <p:guideLst>
        <p:guide orient="horz" pos="576"/>
        <p:guide orient="horz" pos="336"/>
        <p:guide orient="horz" pos="4319"/>
        <p:guide orient="horz" pos="1008"/>
        <p:guide orient="horz" pos="2352"/>
        <p:guide orient="horz" pos="4080"/>
        <p:guide orient="horz" pos="2832"/>
        <p:guide pos="240"/>
        <p:guide pos="5568"/>
        <p:guide pos="3504"/>
        <p:guide pos="4608"/>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2" d="100"/>
          <a:sy n="52" d="100"/>
        </p:scale>
        <p:origin x="-3012" y="-10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nastlv\stf\tfco%20new%20projects\Projects\Public%20Sector%20&amp;%20NGO\&#1495;&#1489;&#1512;&#1493;&#1514;%20&#1502;&#1502;&#1513;&#1500;&#1514;&#1497;&#1493;&#1514;%202013\Charts%20and%20tables\&#1490;&#1512;&#1508;&#1497;&#1501;%20&#1500;&#1502;&#1510;&#1490;&#15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897946859903373E-2"/>
          <c:y val="5.0925925925925923E-2"/>
          <c:w val="0.87310555555555547"/>
          <c:h val="0.89404365079365078"/>
        </c:manualLayout>
      </c:layout>
      <c:barChart>
        <c:barDir val="col"/>
        <c:grouping val="clustered"/>
        <c:varyColors val="0"/>
        <c:ser>
          <c:idx val="1"/>
          <c:order val="0"/>
          <c:tx>
            <c:strRef>
              <c:f>Sheet1!$B$7</c:f>
              <c:strCache>
                <c:ptCount val="1"/>
                <c:pt idx="0">
                  <c:v>רווחיות תפעולית </c:v>
                </c:pt>
              </c:strCache>
            </c:strRef>
          </c:tx>
          <c:invertIfNegative val="0"/>
          <c:dPt>
            <c:idx val="0"/>
            <c:invertIfNegative val="0"/>
            <c:bubble3D val="0"/>
            <c:spPr>
              <a:solidFill>
                <a:srgbClr val="C00000"/>
              </a:solidFill>
            </c:spPr>
          </c:dPt>
          <c:dPt>
            <c:idx val="1"/>
            <c:invertIfNegative val="0"/>
            <c:bubble3D val="0"/>
            <c:spPr>
              <a:solidFill>
                <a:srgbClr val="92D400"/>
              </a:solidFill>
            </c:spPr>
          </c:dPt>
          <c:dLbls>
            <c:txPr>
              <a:bodyPr/>
              <a:lstStyle/>
              <a:p>
                <a:pPr>
                  <a:defRPr sz="1100" b="1">
                    <a:solidFill>
                      <a:srgbClr val="000000"/>
                    </a:solidFill>
                  </a:defRPr>
                </a:pPr>
                <a:endParaRPr lang="he-IL"/>
              </a:p>
            </c:txPr>
            <c:showLegendKey val="0"/>
            <c:showVal val="1"/>
            <c:showCatName val="0"/>
            <c:showSerName val="0"/>
            <c:showPercent val="0"/>
            <c:showBubbleSize val="0"/>
            <c:showLeaderLines val="0"/>
          </c:dLbls>
          <c:cat>
            <c:strRef>
              <c:f>Sheet1!$D$3:$K$3</c:f>
              <c:strCache>
                <c:ptCount val="8"/>
                <c:pt idx="0">
                  <c:v>ישראל</c:v>
                </c:pt>
                <c:pt idx="1">
                  <c:v>דנמרק</c:v>
                </c:pt>
                <c:pt idx="2">
                  <c:v>בריטניה</c:v>
                </c:pt>
                <c:pt idx="3">
                  <c:v>פינלנד</c:v>
                </c:pt>
                <c:pt idx="4">
                  <c:v>צרפת</c:v>
                </c:pt>
                <c:pt idx="5">
                  <c:v>שבדיה</c:v>
                </c:pt>
                <c:pt idx="6">
                  <c:v>ניו זילנד</c:v>
                </c:pt>
                <c:pt idx="7">
                  <c:v>נורבגיה</c:v>
                </c:pt>
              </c:strCache>
            </c:strRef>
          </c:cat>
          <c:val>
            <c:numRef>
              <c:f>Sheet1!$D$7:$K$7</c:f>
              <c:numCache>
                <c:formatCode>0.0%</c:formatCode>
                <c:ptCount val="8"/>
                <c:pt idx="0">
                  <c:v>4.8980562325387861E-2</c:v>
                </c:pt>
                <c:pt idx="1">
                  <c:v>6.6092605181660241E-2</c:v>
                </c:pt>
                <c:pt idx="2">
                  <c:v>7.0999999999999994E-2</c:v>
                </c:pt>
                <c:pt idx="3">
                  <c:v>7.7208385853580808E-2</c:v>
                </c:pt>
                <c:pt idx="4">
                  <c:v>8.5000000000000006E-2</c:v>
                </c:pt>
                <c:pt idx="5">
                  <c:v>0.152</c:v>
                </c:pt>
                <c:pt idx="6">
                  <c:v>0.20599999999999999</c:v>
                </c:pt>
                <c:pt idx="7">
                  <c:v>0.23</c:v>
                </c:pt>
              </c:numCache>
            </c:numRef>
          </c:val>
        </c:ser>
        <c:dLbls>
          <c:showLegendKey val="0"/>
          <c:showVal val="1"/>
          <c:showCatName val="0"/>
          <c:showSerName val="0"/>
          <c:showPercent val="0"/>
          <c:showBubbleSize val="0"/>
        </c:dLbls>
        <c:gapWidth val="150"/>
        <c:overlap val="-25"/>
        <c:axId val="4922752"/>
        <c:axId val="4959232"/>
      </c:barChart>
      <c:catAx>
        <c:axId val="4922752"/>
        <c:scaling>
          <c:orientation val="maxMin"/>
        </c:scaling>
        <c:delete val="0"/>
        <c:axPos val="b"/>
        <c:majorTickMark val="none"/>
        <c:minorTickMark val="none"/>
        <c:tickLblPos val="nextTo"/>
        <c:txPr>
          <a:bodyPr/>
          <a:lstStyle/>
          <a:p>
            <a:pPr>
              <a:defRPr>
                <a:solidFill>
                  <a:srgbClr val="000000"/>
                </a:solidFill>
              </a:defRPr>
            </a:pPr>
            <a:endParaRPr lang="he-IL"/>
          </a:p>
        </c:txPr>
        <c:crossAx val="4959232"/>
        <c:crosses val="autoZero"/>
        <c:auto val="1"/>
        <c:lblAlgn val="ctr"/>
        <c:lblOffset val="100"/>
        <c:noMultiLvlLbl val="0"/>
      </c:catAx>
      <c:valAx>
        <c:axId val="4959232"/>
        <c:scaling>
          <c:orientation val="minMax"/>
        </c:scaling>
        <c:delete val="1"/>
        <c:axPos val="r"/>
        <c:numFmt formatCode="0.0%" sourceLinked="1"/>
        <c:majorTickMark val="out"/>
        <c:minorTickMark val="none"/>
        <c:tickLblPos val="nextTo"/>
        <c:crossAx val="4922752"/>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7311700671861"/>
          <c:y val="0.3485151262892105"/>
          <c:w val="0.44584355690132688"/>
          <c:h val="0.54937573806130457"/>
        </c:manualLayout>
      </c:layout>
      <c:pieChart>
        <c:varyColors val="1"/>
        <c:ser>
          <c:idx val="1"/>
          <c:order val="1"/>
          <c:dPt>
            <c:idx val="0"/>
            <c:bubble3D val="0"/>
            <c:explosion val="1"/>
            <c:spPr>
              <a:solidFill>
                <a:schemeClr val="accent1">
                  <a:lumMod val="60000"/>
                  <a:lumOff val="40000"/>
                </a:schemeClr>
              </a:solidFill>
            </c:spPr>
          </c:dPt>
          <c:dPt>
            <c:idx val="1"/>
            <c:bubble3D val="0"/>
            <c:spPr>
              <a:solidFill>
                <a:schemeClr val="accent4">
                  <a:lumMod val="75000"/>
                </a:schemeClr>
              </a:solidFill>
            </c:spPr>
          </c:dPt>
          <c:dPt>
            <c:idx val="2"/>
            <c:bubble3D val="0"/>
            <c:spPr>
              <a:solidFill>
                <a:schemeClr val="accent2">
                  <a:lumMod val="75000"/>
                </a:schemeClr>
              </a:solidFill>
            </c:spPr>
          </c:dPt>
          <c:dPt>
            <c:idx val="3"/>
            <c:bubble3D val="0"/>
            <c:spPr>
              <a:solidFill>
                <a:schemeClr val="bg1">
                  <a:lumMod val="75000"/>
                </a:schemeClr>
              </a:solidFill>
            </c:spPr>
          </c:dPt>
          <c:dPt>
            <c:idx val="4"/>
            <c:bubble3D val="0"/>
            <c:spPr>
              <a:solidFill>
                <a:schemeClr val="tx2">
                  <a:lumMod val="20000"/>
                  <a:lumOff val="80000"/>
                </a:schemeClr>
              </a:solidFill>
            </c:spPr>
          </c:dPt>
          <c:dLbls>
            <c:dLbl>
              <c:idx val="0"/>
              <c:layout>
                <c:manualLayout>
                  <c:x val="-0.16014536020383321"/>
                  <c:y val="0.11817051111039464"/>
                </c:manualLayout>
              </c:layout>
              <c:showLegendKey val="0"/>
              <c:showVal val="1"/>
              <c:showCatName val="1"/>
              <c:showSerName val="0"/>
              <c:showPercent val="0"/>
              <c:showBubbleSize val="0"/>
            </c:dLbl>
            <c:dLbl>
              <c:idx val="1"/>
              <c:layout>
                <c:manualLayout>
                  <c:x val="-0.12099249406737821"/>
                  <c:y val="-0.16993678180139324"/>
                </c:manualLayout>
              </c:layout>
              <c:showLegendKey val="0"/>
              <c:showVal val="1"/>
              <c:showCatName val="1"/>
              <c:showSerName val="0"/>
              <c:showPercent val="0"/>
              <c:showBubbleSize val="0"/>
            </c:dLbl>
            <c:dLbl>
              <c:idx val="2"/>
              <c:layout>
                <c:manualLayout>
                  <c:x val="7.4079358831553851E-2"/>
                  <c:y val="-6.4621578935036991E-2"/>
                </c:manualLayout>
              </c:layout>
              <c:spPr/>
              <c:txPr>
                <a:bodyPr/>
                <a:lstStyle/>
                <a:p>
                  <a:pPr>
                    <a:defRPr sz="1400" b="1">
                      <a:solidFill>
                        <a:srgbClr val="000000"/>
                      </a:solidFill>
                    </a:defRPr>
                  </a:pPr>
                  <a:endParaRPr lang="he-IL"/>
                </a:p>
              </c:txPr>
              <c:showLegendKey val="0"/>
              <c:showVal val="1"/>
              <c:showCatName val="1"/>
              <c:showSerName val="0"/>
              <c:showPercent val="0"/>
              <c:showBubbleSize val="0"/>
            </c:dLbl>
            <c:dLbl>
              <c:idx val="3"/>
              <c:layout>
                <c:manualLayout>
                  <c:x val="0.18242653576165893"/>
                  <c:y val="9.8282681409636273E-3"/>
                </c:manualLayout>
              </c:layout>
              <c:showLegendKey val="0"/>
              <c:showVal val="1"/>
              <c:showCatName val="1"/>
              <c:showSerName val="0"/>
              <c:showPercent val="0"/>
              <c:showBubbleSize val="0"/>
            </c:dLbl>
            <c:txPr>
              <a:bodyPr/>
              <a:lstStyle/>
              <a:p>
                <a:pPr>
                  <a:defRPr sz="1400" b="1">
                    <a:solidFill>
                      <a:schemeClr val="bg1"/>
                    </a:solidFill>
                  </a:defRPr>
                </a:pPr>
                <a:endParaRPr lang="he-IL"/>
              </a:p>
            </c:txPr>
            <c:showLegendKey val="0"/>
            <c:showVal val="1"/>
            <c:showCatName val="1"/>
            <c:showSerName val="0"/>
            <c:showPercent val="0"/>
            <c:showBubbleSize val="0"/>
            <c:showLeaderLines val="1"/>
          </c:dLbls>
          <c:cat>
            <c:strRef>
              <c:f>Sheet1!$A$8:$A$12</c:f>
              <c:strCache>
                <c:ptCount val="5"/>
                <c:pt idx="0">
                  <c:v>ניסיון ניהולי</c:v>
                </c:pt>
                <c:pt idx="1">
                  <c:v>רקע והבנה בתחום העסקי</c:v>
                </c:pt>
                <c:pt idx="2">
                  <c:v>ניסיון בעבודה עם המגזר הציבורי</c:v>
                </c:pt>
                <c:pt idx="3">
                  <c:v>ניסיון בכהונה בדירקטוריונים</c:v>
                </c:pt>
                <c:pt idx="4">
                  <c:v>השכלה</c:v>
                </c:pt>
              </c:strCache>
            </c:strRef>
          </c:cat>
          <c:val>
            <c:numRef>
              <c:f>Sheet1!$B$8:$B$12</c:f>
              <c:numCache>
                <c:formatCode>0%</c:formatCode>
                <c:ptCount val="5"/>
                <c:pt idx="0">
                  <c:v>0.3</c:v>
                </c:pt>
                <c:pt idx="1">
                  <c:v>0.25</c:v>
                </c:pt>
                <c:pt idx="2">
                  <c:v>0.1</c:v>
                </c:pt>
                <c:pt idx="3">
                  <c:v>0.2</c:v>
                </c:pt>
                <c:pt idx="4">
                  <c:v>0.15</c:v>
                </c:pt>
              </c:numCache>
            </c:numRef>
          </c:val>
        </c:ser>
        <c:ser>
          <c:idx val="0"/>
          <c:order val="0"/>
          <c:dLbls>
            <c:showLegendKey val="0"/>
            <c:showVal val="1"/>
            <c:showCatName val="1"/>
            <c:showSerName val="0"/>
            <c:showPercent val="0"/>
            <c:showBubbleSize val="0"/>
            <c:showLeaderLines val="1"/>
          </c:dLbls>
          <c:cat>
            <c:strRef>
              <c:f>Sheet1!$A$8:$A$12</c:f>
              <c:strCache>
                <c:ptCount val="5"/>
                <c:pt idx="0">
                  <c:v>ניסיון ניהולי</c:v>
                </c:pt>
                <c:pt idx="1">
                  <c:v>רקע והבנה בתחום העסקי</c:v>
                </c:pt>
                <c:pt idx="2">
                  <c:v>ניסיון בעבודה עם המגזר הציבורי</c:v>
                </c:pt>
                <c:pt idx="3">
                  <c:v>ניסיון בכהונה בדירקטוריונים</c:v>
                </c:pt>
                <c:pt idx="4">
                  <c:v>השכלה</c:v>
                </c:pt>
              </c:strCache>
            </c:strRef>
          </c:cat>
          <c:val>
            <c:numRef>
              <c:f>Sheet1!$B$8:$B$12</c:f>
              <c:numCache>
                <c:formatCode>0%</c:formatCode>
                <c:ptCount val="5"/>
                <c:pt idx="0">
                  <c:v>0.3</c:v>
                </c:pt>
                <c:pt idx="1">
                  <c:v>0.25</c:v>
                </c:pt>
                <c:pt idx="2">
                  <c:v>0.1</c:v>
                </c:pt>
                <c:pt idx="3">
                  <c:v>0.2</c:v>
                </c:pt>
                <c:pt idx="4">
                  <c:v>0.15</c:v>
                </c:pt>
              </c:numCache>
            </c:numRef>
          </c:val>
        </c:ser>
        <c:dLbls>
          <c:showLegendKey val="0"/>
          <c:showVal val="1"/>
          <c:showCatName val="1"/>
          <c:showSerName val="0"/>
          <c:showPercent val="0"/>
          <c:showBubbleSize val="0"/>
          <c:showLeaderLines val="1"/>
        </c:dLbls>
        <c:firstSliceAng val="360"/>
      </c:pieChart>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28" tIns="45713" rIns="91428" bIns="45713"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28" tIns="45713" rIns="91428" bIns="45713" rtlCol="0"/>
          <a:lstStyle>
            <a:lvl1pPr algn="r">
              <a:defRPr sz="1200"/>
            </a:lvl1pPr>
          </a:lstStyle>
          <a:p>
            <a:fld id="{3F8C6E1B-5448-46B8-A658-4FE9937FD227}" type="datetimeFigureOut">
              <a:rPr lang="en-US" smtClean="0"/>
              <a:pPr/>
              <a:t>11/5/2013</a:t>
            </a:fld>
            <a:endParaRPr lang="en-US"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28" tIns="45713" rIns="91428"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28" tIns="45713" rIns="91428" bIns="45713" rtlCol="0" anchor="b"/>
          <a:lstStyle>
            <a:lvl1pPr algn="r">
              <a:defRPr sz="1200"/>
            </a:lvl1pPr>
          </a:lstStyle>
          <a:p>
            <a:fld id="{F5417694-A8AD-4427-948D-3C1C68784382}" type="slidenum">
              <a:rPr lang="en-US" smtClean="0"/>
              <a:pPr/>
              <a:t>‹#›</a:t>
            </a:fld>
            <a:endParaRPr lang="en-US" dirty="0"/>
          </a:p>
        </p:txBody>
      </p:sp>
    </p:spTree>
    <p:extLst>
      <p:ext uri="{BB962C8B-B14F-4D97-AF65-F5344CB8AC3E}">
        <p14:creationId xmlns:p14="http://schemas.microsoft.com/office/powerpoint/2010/main" val="3401305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28" tIns="45713" rIns="91428" bIns="45713"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28" tIns="45713" rIns="91428" bIns="45713" rtlCol="0"/>
          <a:lstStyle>
            <a:lvl1pPr algn="r">
              <a:defRPr sz="1200"/>
            </a:lvl1pPr>
          </a:lstStyle>
          <a:p>
            <a:fld id="{31FC94DE-BE39-4F7D-A377-E6382848F4D5}" type="datetimeFigureOut">
              <a:rPr lang="en-US" smtClean="0"/>
              <a:pPr/>
              <a:t>11/5/2013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8" tIns="45713" rIns="91428" bIns="45713"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8" tIns="45713" rIns="91428"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28" tIns="45713" rIns="91428"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28" tIns="45713" rIns="91428" bIns="45713" rtlCol="0" anchor="b"/>
          <a:lstStyle>
            <a:lvl1pPr algn="r">
              <a:defRPr sz="1200"/>
            </a:lvl1pPr>
          </a:lstStyle>
          <a:p>
            <a:fld id="{DF52830D-3D45-425D-8051-55AF5207F2B9}" type="slidenum">
              <a:rPr lang="en-US" smtClean="0"/>
              <a:pPr/>
              <a:t>‹#›</a:t>
            </a:fld>
            <a:endParaRPr lang="en-US" dirty="0"/>
          </a:p>
        </p:txBody>
      </p:sp>
    </p:spTree>
    <p:extLst>
      <p:ext uri="{BB962C8B-B14F-4D97-AF65-F5344CB8AC3E}">
        <p14:creationId xmlns:p14="http://schemas.microsoft.com/office/powerpoint/2010/main" val="3913101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p>
        </p:txBody>
      </p:sp>
      <p:sp>
        <p:nvSpPr>
          <p:cNvPr id="2" name="Title 1"/>
          <p:cNvSpPr>
            <a:spLocks noGrp="1"/>
          </p:cNvSpPr>
          <p:nvPr>
            <p:ph type="ctrTitle" hasCustomPrompt="1"/>
          </p:nvPr>
        </p:nvSpPr>
        <p:spPr>
          <a:xfrm>
            <a:off x="685800" y="4053016"/>
            <a:ext cx="7772400" cy="738758"/>
          </a:xfrm>
        </p:spPr>
        <p:txBody>
          <a:bodyPr anchor="ctr">
            <a:normAutofit/>
          </a:bodyPr>
          <a:lstStyle>
            <a:lvl1pPr algn="ctr" rtl="1">
              <a:defRPr sz="2200" b="1" baseline="0">
                <a:latin typeface="Tahoma" pitchFamily="34" charset="0"/>
                <a:ea typeface="Tahoma" pitchFamily="34" charset="0"/>
                <a:cs typeface="Tahoma" pitchFamily="34" charset="0"/>
              </a:defRPr>
            </a:lvl1pPr>
          </a:lstStyle>
          <a:p>
            <a:r>
              <a:rPr lang="he-IL" dirty="0" smtClean="0"/>
              <a:t>הוסף כותרת</a:t>
            </a:r>
            <a:endParaRPr lang="en-US" dirty="0"/>
          </a:p>
        </p:txBody>
      </p:sp>
      <p:sp>
        <p:nvSpPr>
          <p:cNvPr id="3" name="Subtitle 2"/>
          <p:cNvSpPr>
            <a:spLocks noGrp="1"/>
          </p:cNvSpPr>
          <p:nvPr>
            <p:ph type="subTitle" idx="1" hasCustomPrompt="1"/>
          </p:nvPr>
        </p:nvSpPr>
        <p:spPr>
          <a:xfrm>
            <a:off x="1371600" y="5001447"/>
            <a:ext cx="6400800" cy="529280"/>
          </a:xfrm>
        </p:spPr>
        <p:txBody>
          <a:bodyPr anchor="ctr">
            <a:normAutofit/>
          </a:bodyPr>
          <a:lstStyle>
            <a:lvl1pPr marL="0" indent="0" algn="ctr" rtl="1">
              <a:buNone/>
              <a:defRPr sz="2000" b="1" baseline="0">
                <a:solidFill>
                  <a:srgbClr val="91D400"/>
                </a:solidFill>
                <a:latin typeface="Tahona"/>
              </a:defRPr>
            </a:lvl1pPr>
            <a:lvl2pPr marL="456834" indent="0" algn="ctr">
              <a:buNone/>
              <a:defRPr>
                <a:solidFill>
                  <a:schemeClr val="tx1">
                    <a:tint val="75000"/>
                  </a:schemeClr>
                </a:solidFill>
              </a:defRPr>
            </a:lvl2pPr>
            <a:lvl3pPr marL="913667" indent="0" algn="ctr">
              <a:buNone/>
              <a:defRPr>
                <a:solidFill>
                  <a:schemeClr val="tx1">
                    <a:tint val="75000"/>
                  </a:schemeClr>
                </a:solidFill>
              </a:defRPr>
            </a:lvl3pPr>
            <a:lvl4pPr marL="1370501" indent="0" algn="ctr">
              <a:buNone/>
              <a:defRPr>
                <a:solidFill>
                  <a:schemeClr val="tx1">
                    <a:tint val="75000"/>
                  </a:schemeClr>
                </a:solidFill>
              </a:defRPr>
            </a:lvl4pPr>
            <a:lvl5pPr marL="1827335" indent="0" algn="ctr">
              <a:buNone/>
              <a:defRPr>
                <a:solidFill>
                  <a:schemeClr val="tx1">
                    <a:tint val="75000"/>
                  </a:schemeClr>
                </a:solidFill>
              </a:defRPr>
            </a:lvl5pPr>
            <a:lvl6pPr marL="2284165" indent="0" algn="ctr">
              <a:buNone/>
              <a:defRPr>
                <a:solidFill>
                  <a:schemeClr val="tx1">
                    <a:tint val="75000"/>
                  </a:schemeClr>
                </a:solidFill>
              </a:defRPr>
            </a:lvl6pPr>
            <a:lvl7pPr marL="2741003" indent="0" algn="ctr">
              <a:buNone/>
              <a:defRPr>
                <a:solidFill>
                  <a:schemeClr val="tx1">
                    <a:tint val="75000"/>
                  </a:schemeClr>
                </a:solidFill>
              </a:defRPr>
            </a:lvl7pPr>
            <a:lvl8pPr marL="3197835" indent="0" algn="ctr">
              <a:buNone/>
              <a:defRPr>
                <a:solidFill>
                  <a:schemeClr val="tx1">
                    <a:tint val="75000"/>
                  </a:schemeClr>
                </a:solidFill>
              </a:defRPr>
            </a:lvl8pPr>
            <a:lvl9pPr marL="3654668" indent="0" algn="ctr">
              <a:buNone/>
              <a:defRPr>
                <a:solidFill>
                  <a:schemeClr val="tx1">
                    <a:tint val="75000"/>
                  </a:schemeClr>
                </a:solidFill>
              </a:defRPr>
            </a:lvl9pPr>
          </a:lstStyle>
          <a:p>
            <a:r>
              <a:rPr lang="he-IL" dirty="0" smtClean="0"/>
              <a:t>כותרת משנה</a:t>
            </a:r>
            <a:endParaRPr lang="en-US" dirty="0"/>
          </a:p>
        </p:txBody>
      </p:sp>
      <p:sp>
        <p:nvSpPr>
          <p:cNvPr id="8" name="Rectangle 7"/>
          <p:cNvSpPr/>
          <p:nvPr userDrawn="1"/>
        </p:nvSpPr>
        <p:spPr>
          <a:xfrm>
            <a:off x="0" y="6597352"/>
            <a:ext cx="9144000" cy="260648"/>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מציין מיקום של כותרת תחתונה 1"/>
          <p:cNvSpPr txBox="1">
            <a:spLocks/>
          </p:cNvSpPr>
          <p:nvPr userDrawn="1"/>
        </p:nvSpPr>
        <p:spPr>
          <a:xfrm>
            <a:off x="4644000" y="6645672"/>
            <a:ext cx="4104000" cy="239712"/>
          </a:xfrm>
          <a:prstGeom prst="rect">
            <a:avLst/>
          </a:prstGeom>
        </p:spPr>
        <p:txBody>
          <a:bodyPr rIns="0"/>
          <a:lstStyle>
            <a:lvl1pPr algn="r">
              <a:defRPr>
                <a:solidFill>
                  <a:schemeClr val="bg1">
                    <a:lumMod val="6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smtClean="0">
                <a:ln>
                  <a:noFill/>
                </a:ln>
                <a:solidFill>
                  <a:schemeClr val="bg1"/>
                </a:solidFill>
                <a:effectLst/>
                <a:uLnTx/>
                <a:uFillTx/>
                <a:latin typeface="+mn-lt"/>
                <a:ea typeface="+mn-ea"/>
                <a:cs typeface="+mn-cs"/>
              </a:rPr>
              <a:t>חסוי. כל הזכויות שמורות לטריגר </a:t>
            </a:r>
            <a:r>
              <a:rPr kumimoji="0" lang="he-IL" sz="900" b="0" i="0" u="none" strike="noStrike" kern="1200" cap="none" spc="0" normalizeH="0" baseline="0" noProof="0" dirty="0" err="1" smtClean="0">
                <a:ln>
                  <a:noFill/>
                </a:ln>
                <a:solidFill>
                  <a:schemeClr val="bg1"/>
                </a:solidFill>
                <a:effectLst/>
                <a:uLnTx/>
                <a:uFillTx/>
                <a:latin typeface="+mn-lt"/>
                <a:ea typeface="+mn-ea"/>
                <a:cs typeface="+mn-cs"/>
              </a:rPr>
              <a:t>פורסייט</a:t>
            </a:r>
            <a:r>
              <a:rPr kumimoji="0" lang="he-IL" sz="900" b="0" i="0" u="none" strike="noStrike" kern="1200" cap="none" spc="0" normalizeH="0" baseline="0" noProof="0" dirty="0" smtClean="0">
                <a:ln>
                  <a:noFill/>
                </a:ln>
                <a:solidFill>
                  <a:schemeClr val="bg1"/>
                </a:solidFill>
                <a:effectLst/>
                <a:uLnTx/>
                <a:uFillTx/>
                <a:latin typeface="+mn-lt"/>
                <a:ea typeface="+mn-ea"/>
                <a:cs typeface="+mn-cs"/>
              </a:rPr>
              <a:t> בע"מ</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Text Placeholder 10"/>
          <p:cNvSpPr>
            <a:spLocks noGrp="1"/>
          </p:cNvSpPr>
          <p:nvPr>
            <p:ph type="body" sz="quarter" idx="10" hasCustomPrompt="1"/>
          </p:nvPr>
        </p:nvSpPr>
        <p:spPr>
          <a:xfrm>
            <a:off x="2108200" y="5740400"/>
            <a:ext cx="4927600" cy="550863"/>
          </a:xfrm>
        </p:spPr>
        <p:txBody>
          <a:bodyPr anchor="ctr">
            <a:normAutofit/>
          </a:bodyPr>
          <a:lstStyle>
            <a:lvl1pPr marL="0" indent="0" algn="ctr" rtl="1">
              <a:buNone/>
              <a:defRPr sz="1800">
                <a:solidFill>
                  <a:srgbClr val="91D400"/>
                </a:solidFill>
                <a:latin typeface="Tahoma" pitchFamily="34" charset="0"/>
                <a:ea typeface="Tahoma" pitchFamily="34" charset="0"/>
                <a:cs typeface="Tahoma" pitchFamily="34" charset="0"/>
              </a:defRPr>
            </a:lvl1pPr>
          </a:lstStyle>
          <a:p>
            <a:pPr lvl="0"/>
            <a:r>
              <a:rPr lang="he-IL" dirty="0" smtClean="0"/>
              <a:t>תאריך</a:t>
            </a:r>
            <a:endParaRPr lang="en-US" dirty="0" smtClean="0"/>
          </a:p>
        </p:txBody>
      </p:sp>
      <p:pic>
        <p:nvPicPr>
          <p:cNvPr id="16" name="Picture 2" descr="P:\שולחן העבודה\logo -111111 reshut copy.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02194" y="1159828"/>
            <a:ext cx="3539613" cy="288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514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12" name="Title 1"/>
          <p:cNvSpPr>
            <a:spLocks noGrp="1"/>
          </p:cNvSpPr>
          <p:nvPr>
            <p:ph type="ctrTitle"/>
          </p:nvPr>
        </p:nvSpPr>
        <p:spPr>
          <a:xfrm>
            <a:off x="358777" y="2698740"/>
            <a:ext cx="8424000" cy="523220"/>
          </a:xfrm>
        </p:spPr>
        <p:txBody>
          <a:bodyPr/>
          <a:lstStyle>
            <a:lvl1pPr algn="l">
              <a:lnSpc>
                <a:spcPct val="85000"/>
              </a:lnSpc>
              <a:defRPr sz="40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92D400"/>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92D400"/>
                </a:solidFill>
              </a:defRPr>
            </a:lvl1pPr>
          </a:lstStyle>
          <a:p>
            <a:pPr>
              <a:defRPr/>
            </a:pPr>
            <a:fld id="{5079C0DD-E064-4A39-B6DC-295FB6EE561D}" type="slidenum">
              <a:rPr lang="en-US"/>
              <a:pPr>
                <a:defRPr/>
              </a:pPr>
              <a:t>‹#›</a:t>
            </a:fld>
            <a:endParaRPr lang="en-US" dirty="0"/>
          </a:p>
        </p:txBody>
      </p:sp>
    </p:spTree>
    <p:extLst>
      <p:ext uri="{BB962C8B-B14F-4D97-AF65-F5344CB8AC3E}">
        <p14:creationId xmlns:p14="http://schemas.microsoft.com/office/powerpoint/2010/main" val="122313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light blu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12" name="Title 1"/>
          <p:cNvSpPr>
            <a:spLocks noGrp="1"/>
          </p:cNvSpPr>
          <p:nvPr>
            <p:ph type="ctrTitle"/>
          </p:nvPr>
        </p:nvSpPr>
        <p:spPr>
          <a:xfrm>
            <a:off x="358777" y="2698740"/>
            <a:ext cx="8424000" cy="523220"/>
          </a:xfrm>
        </p:spPr>
        <p:txBody>
          <a:bodyPr/>
          <a:lstStyle>
            <a:lvl1pPr algn="l">
              <a:lnSpc>
                <a:spcPct val="85000"/>
              </a:lnSpc>
              <a:defRPr sz="40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72C7E7"/>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72C7E7"/>
                </a:solidFill>
              </a:defRPr>
            </a:lvl1pPr>
          </a:lstStyle>
          <a:p>
            <a:pPr>
              <a:defRPr/>
            </a:pPr>
            <a:fld id="{F5894387-7933-4F08-89D9-D62C5B0C85EF}" type="slidenum">
              <a:rPr lang="en-US"/>
              <a:pPr>
                <a:defRPr/>
              </a:pPr>
              <a:t>‹#›</a:t>
            </a:fld>
            <a:endParaRPr lang="en-US" dirty="0"/>
          </a:p>
        </p:txBody>
      </p:sp>
    </p:spTree>
    <p:extLst>
      <p:ext uri="{BB962C8B-B14F-4D97-AF65-F5344CB8AC3E}">
        <p14:creationId xmlns:p14="http://schemas.microsoft.com/office/powerpoint/2010/main" val="69983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dark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12" name="Title 1"/>
          <p:cNvSpPr>
            <a:spLocks noGrp="1"/>
          </p:cNvSpPr>
          <p:nvPr>
            <p:ph type="ctrTitle"/>
          </p:nvPr>
        </p:nvSpPr>
        <p:spPr>
          <a:xfrm>
            <a:off x="358777" y="2698740"/>
            <a:ext cx="8424000" cy="523220"/>
          </a:xfrm>
        </p:spPr>
        <p:txBody>
          <a:bodyPr/>
          <a:lstStyle>
            <a:lvl1pPr algn="l">
              <a:lnSpc>
                <a:spcPct val="85000"/>
              </a:lnSpc>
              <a:defRPr sz="40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3C8A2E"/>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3C8A2E"/>
                </a:solidFill>
              </a:defRPr>
            </a:lvl1pPr>
          </a:lstStyle>
          <a:p>
            <a:pPr>
              <a:defRPr/>
            </a:pPr>
            <a:fld id="{BEACA786-DC7C-42CF-BBE2-0CB817C75171}" type="slidenum">
              <a:rPr lang="en-US"/>
              <a:pPr>
                <a:defRPr/>
              </a:pPr>
              <a:t>‹#›</a:t>
            </a:fld>
            <a:endParaRPr lang="en-US" dirty="0"/>
          </a:p>
        </p:txBody>
      </p:sp>
    </p:spTree>
    <p:extLst>
      <p:ext uri="{BB962C8B-B14F-4D97-AF65-F5344CB8AC3E}">
        <p14:creationId xmlns:p14="http://schemas.microsoft.com/office/powerpoint/2010/main" val="256283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Deloitte Blu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13" name="Title 1"/>
          <p:cNvSpPr>
            <a:spLocks noGrp="1"/>
          </p:cNvSpPr>
          <p:nvPr>
            <p:ph type="ctrTitle"/>
          </p:nvPr>
        </p:nvSpPr>
        <p:spPr>
          <a:xfrm>
            <a:off x="358777" y="2698740"/>
            <a:ext cx="8424000" cy="523220"/>
          </a:xfrm>
        </p:spPr>
        <p:txBody>
          <a:bodyPr/>
          <a:lstStyle>
            <a:lvl1pPr algn="l">
              <a:lnSpc>
                <a:spcPct val="85000"/>
              </a:lnSpc>
              <a:defRPr sz="40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002776"/>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002776"/>
                </a:solidFill>
              </a:defRPr>
            </a:lvl1pPr>
          </a:lstStyle>
          <a:p>
            <a:pPr>
              <a:defRPr/>
            </a:pPr>
            <a:fld id="{9AE5AC15-B75D-4642-875E-0BBA54F2E4C1}" type="slidenum">
              <a:rPr lang="en-US"/>
              <a:pPr>
                <a:defRPr/>
              </a:pPr>
              <a:t>‹#›</a:t>
            </a:fld>
            <a:endParaRPr lang="en-US" dirty="0"/>
          </a:p>
        </p:txBody>
      </p:sp>
    </p:spTree>
    <p:extLst>
      <p:ext uri="{BB962C8B-B14F-4D97-AF65-F5344CB8AC3E}">
        <p14:creationId xmlns:p14="http://schemas.microsoft.com/office/powerpoint/2010/main" val="28431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light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12" name="Title 1"/>
          <p:cNvSpPr>
            <a:spLocks noGrp="1"/>
          </p:cNvSpPr>
          <p:nvPr>
            <p:ph type="ctrTitle"/>
          </p:nvPr>
        </p:nvSpPr>
        <p:spPr>
          <a:xfrm>
            <a:off x="358777" y="2698740"/>
            <a:ext cx="8424000" cy="523220"/>
          </a:xfrm>
        </p:spPr>
        <p:txBody>
          <a:bodyPr/>
          <a:lstStyle>
            <a:lvl1pPr algn="l">
              <a:lnSpc>
                <a:spcPct val="85000"/>
              </a:lnSpc>
              <a:defRPr sz="40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C9DD03"/>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C9DD03"/>
                </a:solidFill>
              </a:defRPr>
            </a:lvl1pPr>
          </a:lstStyle>
          <a:p>
            <a:pPr>
              <a:defRPr/>
            </a:pPr>
            <a:fld id="{63880FF8-C99F-4557-8179-1161AE3A0440}" type="slidenum">
              <a:rPr lang="en-US"/>
              <a:pPr>
                <a:defRPr/>
              </a:pPr>
              <a:t>‹#›</a:t>
            </a:fld>
            <a:endParaRPr lang="en-US" dirty="0"/>
          </a:p>
        </p:txBody>
      </p:sp>
    </p:spTree>
    <p:extLst>
      <p:ext uri="{BB962C8B-B14F-4D97-AF65-F5344CB8AC3E}">
        <p14:creationId xmlns:p14="http://schemas.microsoft.com/office/powerpoint/2010/main" val="333662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ndon 2012">
    <p:spTree>
      <p:nvGrpSpPr>
        <p:cNvPr id="1" name=""/>
        <p:cNvGrpSpPr/>
        <p:nvPr/>
      </p:nvGrpSpPr>
      <p:grpSpPr>
        <a:xfrm>
          <a:off x="0" y="0"/>
          <a:ext cx="0" cy="0"/>
          <a:chOff x="0" y="0"/>
          <a:chExt cx="0" cy="0"/>
        </a:xfrm>
      </p:grpSpPr>
      <p:sp>
        <p:nvSpPr>
          <p:cNvPr id="2" name="Rectangle 1"/>
          <p:cNvSpPr/>
          <p:nvPr userDrawn="1"/>
        </p:nvSpPr>
        <p:spPr>
          <a:xfrm>
            <a:off x="-71433" y="0"/>
            <a:ext cx="9144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pic>
        <p:nvPicPr>
          <p:cNvPr id="3" name="Picture 10" descr="Logo_2012_crop_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71" y="3446464"/>
            <a:ext cx="1527175" cy="1039812"/>
          </a:xfrm>
          <a:prstGeom prst="rect">
            <a:avLst/>
          </a:prstGeom>
          <a:noFill/>
          <a:ln w="9525">
            <a:noFill/>
            <a:miter lim="800000"/>
            <a:headEnd/>
            <a:tailEnd/>
          </a:ln>
        </p:spPr>
      </p:pic>
      <p:sp>
        <p:nvSpPr>
          <p:cNvPr id="4" name="Rectangle 3"/>
          <p:cNvSpPr>
            <a:spLocks/>
          </p:cNvSpPr>
          <p:nvPr userDrawn="1"/>
        </p:nvSpPr>
        <p:spPr bwMode="auto">
          <a:xfrm>
            <a:off x="358775" y="1268417"/>
            <a:ext cx="7073900" cy="5054600"/>
          </a:xfrm>
          <a:prstGeom prst="rect">
            <a:avLst/>
          </a:prstGeom>
          <a:noFill/>
          <a:ln w="9525">
            <a:noFill/>
            <a:miter lim="800000"/>
            <a:headEnd/>
            <a:tailEnd/>
          </a:ln>
        </p:spPr>
        <p:txBody>
          <a:bodyPr lIns="0" tIns="0" rIns="0" bIns="0" anchor="b"/>
          <a:lstStyle/>
          <a:p>
            <a:pPr defTabSz="1018282" fontAlgn="base">
              <a:spcBef>
                <a:spcPct val="0"/>
              </a:spcBef>
              <a:spcAft>
                <a:spcPct val="0"/>
              </a:spcAft>
              <a:buClr>
                <a:srgbClr val="000000"/>
              </a:buClr>
              <a:buSzPct val="80000"/>
              <a:buFont typeface="Wingdings" pitchFamily="2" charset="2"/>
              <a:buNone/>
              <a:defRPr/>
            </a:pPr>
            <a:r>
              <a:rPr lang="en-GB" sz="1000" dirty="0">
                <a:solidFill>
                  <a:srgbClr val="002776"/>
                </a:solidFill>
                <a:cs typeface="Arial" pitchFamily="34" charset="0"/>
              </a:rPr>
              <a:t>Deloitte is the Official Professional Services Provider to The London Organising Committee of the Olympic Games and Paralympic Games (LOCOG), including tax, human capital, management consulting, and financial support through secondments and advisory work. This gives Deloitte the position of Official Supporter.</a:t>
            </a:r>
          </a:p>
          <a:p>
            <a:pPr defTabSz="1018282" fontAlgn="base">
              <a:spcBef>
                <a:spcPct val="0"/>
              </a:spcBef>
              <a:spcAft>
                <a:spcPct val="0"/>
              </a:spcAft>
              <a:buClr>
                <a:srgbClr val="000000"/>
              </a:buClr>
              <a:buSzPct val="80000"/>
              <a:buFont typeface="Wingdings" pitchFamily="2" charset="2"/>
              <a:buNone/>
              <a:defRPr/>
            </a:pPr>
            <a:r>
              <a:rPr lang="en-GB" sz="1000" dirty="0">
                <a:solidFill>
                  <a:srgbClr val="002776"/>
                </a:solidFill>
                <a:cs typeface="Arial" pitchFamily="34" charset="0"/>
              </a:rPr>
              <a:t> </a:t>
            </a:r>
          </a:p>
          <a:p>
            <a:pPr defTabSz="1018282" fontAlgn="base">
              <a:spcBef>
                <a:spcPct val="0"/>
              </a:spcBef>
              <a:spcAft>
                <a:spcPct val="0"/>
              </a:spcAft>
              <a:buClr>
                <a:srgbClr val="000000"/>
              </a:buClr>
              <a:buSzPct val="80000"/>
              <a:buFont typeface="Wingdings" pitchFamily="2" charset="2"/>
              <a:buNone/>
              <a:defRPr/>
            </a:pPr>
            <a:r>
              <a:rPr lang="en-GB" sz="1000" dirty="0">
                <a:solidFill>
                  <a:srgbClr val="002776"/>
                </a:solidFill>
                <a:cs typeface="Arial" pitchFamily="34" charset="0"/>
              </a:rPr>
              <a:t>Deloitte is providing LOCOG with expert people through a </a:t>
            </a:r>
            <a:r>
              <a:rPr lang="en-GB" sz="1000" dirty="0" smtClean="0">
                <a:solidFill>
                  <a:srgbClr val="002776"/>
                </a:solidFill>
                <a:cs typeface="Arial" pitchFamily="34" charset="0"/>
              </a:rPr>
              <a:t>high-calibre </a:t>
            </a:r>
            <a:r>
              <a:rPr lang="en-GB" sz="1000" dirty="0">
                <a:solidFill>
                  <a:srgbClr val="002776"/>
                </a:solidFill>
                <a:cs typeface="Arial" pitchFamily="34" charset="0"/>
              </a:rPr>
              <a:t>secondee programme together with </a:t>
            </a:r>
            <a:r>
              <a:rPr lang="en-GB" sz="1000" dirty="0" smtClean="0">
                <a:solidFill>
                  <a:srgbClr val="002776"/>
                </a:solidFill>
                <a:cs typeface="Arial" pitchFamily="34" charset="0"/>
              </a:rPr>
              <a:t>ad-hoc </a:t>
            </a:r>
            <a:r>
              <a:rPr lang="en-GB" sz="1000" dirty="0">
                <a:solidFill>
                  <a:srgbClr val="002776"/>
                </a:solidFill>
                <a:cs typeface="Arial" pitchFamily="34" charset="0"/>
              </a:rPr>
              <a:t>and advisory support. Deloitte will offer a flexible range of skills across a number of different operational areas which will help LOCOG in their goal of building a world class organisation to stage a truly memorable Games, and leave a lasting economic, sporting, social and environmental legacy long after the summer of 2012.</a:t>
            </a:r>
          </a:p>
          <a:p>
            <a:pPr defTabSz="1018282" fontAlgn="base">
              <a:spcBef>
                <a:spcPct val="0"/>
              </a:spcBef>
              <a:spcAft>
                <a:spcPct val="0"/>
              </a:spcAft>
              <a:buClr>
                <a:srgbClr val="000000"/>
              </a:buClr>
              <a:buSzPct val="80000"/>
              <a:buFont typeface="Wingdings" pitchFamily="2" charset="2"/>
              <a:buNone/>
              <a:defRPr/>
            </a:pPr>
            <a:r>
              <a:rPr lang="en-GB" sz="1000" dirty="0">
                <a:solidFill>
                  <a:srgbClr val="002776"/>
                </a:solidFill>
                <a:cs typeface="Arial" pitchFamily="34" charset="0"/>
              </a:rPr>
              <a:t> </a:t>
            </a:r>
          </a:p>
          <a:p>
            <a:pPr defTabSz="1018282" fontAlgn="base">
              <a:spcBef>
                <a:spcPct val="0"/>
              </a:spcBef>
              <a:spcAft>
                <a:spcPct val="0"/>
              </a:spcAft>
              <a:buClr>
                <a:srgbClr val="000000"/>
              </a:buClr>
              <a:buSzPct val="80000"/>
              <a:buFont typeface="Wingdings" pitchFamily="2" charset="2"/>
              <a:buNone/>
              <a:defRPr/>
            </a:pPr>
            <a:r>
              <a:rPr lang="en-GB" sz="1000" dirty="0">
                <a:solidFill>
                  <a:srgbClr val="002776"/>
                </a:solidFill>
                <a:cs typeface="Arial" pitchFamily="34" charset="0"/>
              </a:rPr>
              <a:t>In selecting Deloitte to be its professional services adviser, LOCOG commended the exceptional breadth and scale of our services, the quality of our people, and our enthusiastic support for the London 2012 Games.</a:t>
            </a:r>
          </a:p>
        </p:txBody>
      </p:sp>
      <p:sp>
        <p:nvSpPr>
          <p:cNvPr id="5"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defRPr/>
            </a:pPr>
            <a:fld id="{9ABFFF20-D7CA-418C-B550-D3ABDF3EAB1B}" type="slidenum">
              <a:rPr lang="en-US"/>
              <a:pPr>
                <a:defRPr/>
              </a:pPr>
              <a:t>‹#›</a:t>
            </a:fld>
            <a:endParaRPr lang="en-US" dirty="0"/>
          </a:p>
        </p:txBody>
      </p:sp>
    </p:spTree>
    <p:extLst>
      <p:ext uri="{BB962C8B-B14F-4D97-AF65-F5344CB8AC3E}">
        <p14:creationId xmlns:p14="http://schemas.microsoft.com/office/powerpoint/2010/main" val="204984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pic>
        <p:nvPicPr>
          <p:cNvPr id="3" name="Picture 4" descr="DEL_COL"/>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025" y="3111502"/>
            <a:ext cx="3143250" cy="628650"/>
          </a:xfrm>
          <a:prstGeom prst="rect">
            <a:avLst/>
          </a:prstGeom>
          <a:noFill/>
          <a:ln w="12700">
            <a:noFill/>
            <a:miter lim="800000"/>
            <a:headEnd/>
            <a:tailEnd/>
          </a:ln>
        </p:spPr>
      </p:pic>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FFFFFF"/>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71E52D8-45B7-419B-A0A7-93B34515EC34}" type="slidenum">
              <a:rPr lang="en-US"/>
              <a:pPr>
                <a:defRPr/>
              </a:pPr>
              <a:t>‹#›</a:t>
            </a:fld>
            <a:endParaRPr lang="en-US" dirty="0"/>
          </a:p>
        </p:txBody>
      </p:sp>
    </p:spTree>
    <p:extLst>
      <p:ext uri="{BB962C8B-B14F-4D97-AF65-F5344CB8AC3E}">
        <p14:creationId xmlns:p14="http://schemas.microsoft.com/office/powerpoint/2010/main" val="200906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lon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pic>
        <p:nvPicPr>
          <p:cNvPr id="3" name="Picture 4" descr="DEL_COL"/>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025" y="2160591"/>
            <a:ext cx="3143250" cy="628650"/>
          </a:xfrm>
          <a:prstGeom prst="rect">
            <a:avLst/>
          </a:prstGeom>
          <a:noFill/>
          <a:ln w="12700">
            <a:noFill/>
            <a:miter lim="800000"/>
            <a:headEnd/>
            <a:tailEnd/>
          </a:ln>
        </p:spPr>
      </p:pic>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FFFFFF"/>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D76A2F3F-09FD-4A42-95BF-0EB56BF01FC4}" type="slidenum">
              <a:rPr lang="en-US"/>
              <a:pPr>
                <a:defRPr/>
              </a:pPr>
              <a:t>‹#›</a:t>
            </a:fld>
            <a:endParaRPr lang="en-US" dirty="0"/>
          </a:p>
        </p:txBody>
      </p:sp>
    </p:spTree>
    <p:extLst>
      <p:ext uri="{BB962C8B-B14F-4D97-AF65-F5344CB8AC3E}">
        <p14:creationId xmlns:p14="http://schemas.microsoft.com/office/powerpoint/2010/main" val="209127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9" y="1397001"/>
            <a:ext cx="8330184" cy="276999"/>
          </a:xfrm>
          <a:prstGeom prst="rect">
            <a:avLst/>
          </a:prstGeom>
        </p:spPr>
        <p:txBody>
          <a:bodyPr>
            <a:noAutofit/>
          </a:bodyPr>
          <a:lstStyle>
            <a:lvl1pPr>
              <a:defRPr sz="1400" b="1">
                <a:latin typeface="+mj-lt"/>
              </a:defRPr>
            </a:lvl1pPr>
          </a:lstStyle>
          <a:p>
            <a:pPr lvl="0"/>
            <a:r>
              <a:rPr lang="en-US" dirty="0" smtClean="0"/>
              <a:t>Click to edit Master text styles</a:t>
            </a:r>
          </a:p>
        </p:txBody>
      </p:sp>
      <p:sp>
        <p:nvSpPr>
          <p:cNvPr id="7" name="Text Placeholder 13"/>
          <p:cNvSpPr>
            <a:spLocks noGrp="1"/>
          </p:cNvSpPr>
          <p:nvPr>
            <p:ph type="body" sz="quarter" idx="15"/>
          </p:nvPr>
        </p:nvSpPr>
        <p:spPr bwMode="gray">
          <a:xfrm>
            <a:off x="411479" y="6153912"/>
            <a:ext cx="8321040" cy="128016"/>
          </a:xfrm>
          <a:prstGeom prst="rect">
            <a:avLst/>
          </a:prstGeom>
          <a:noFill/>
          <a:ln w="12700" algn="ctr">
            <a:noFill/>
            <a:miter lim="800000"/>
            <a:headEnd/>
            <a:tailEnd/>
          </a:ln>
        </p:spPr>
        <p:txBody>
          <a:bodyPr lIns="0" tIns="0" rIns="0" bIns="0" anchor="b">
            <a:spAutoFit/>
          </a:bodyPr>
          <a:lstStyle>
            <a:lvl1pPr algn="l" rtl="0" fontAlgn="base">
              <a:lnSpc>
                <a:spcPts val="999"/>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Title Placeholder 10"/>
          <p:cNvSpPr>
            <a:spLocks noGrp="1"/>
          </p:cNvSpPr>
          <p:nvPr>
            <p:ph type="title"/>
          </p:nvPr>
        </p:nvSpPr>
        <p:spPr bwMode="gray">
          <a:xfrm>
            <a:off x="414339" y="450280"/>
            <a:ext cx="8330184" cy="317670"/>
          </a:xfrm>
          <a:prstGeom prst="rect">
            <a:avLst/>
          </a:prstGeom>
        </p:spPr>
        <p:txBody>
          <a:bodyPr lIns="0" tIns="0" rIns="0" bIns="0">
            <a:spAutoFit/>
          </a:bodyPr>
          <a:lstStyle>
            <a:lvl1pPr>
              <a:defRPr sz="2300">
                <a:solidFill>
                  <a:srgbClr val="002776"/>
                </a:solidFill>
                <a:latin typeface="+mj-lt"/>
              </a:defRPr>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9" name="Footer Placeholder 10"/>
          <p:cNvSpPr>
            <a:spLocks noGrp="1"/>
          </p:cNvSpPr>
          <p:nvPr>
            <p:ph type="ftr" sz="quarter" idx="12"/>
          </p:nvPr>
        </p:nvSpPr>
        <p:spPr>
          <a:xfrm>
            <a:off x="771981" y="6554102"/>
            <a:ext cx="4317318" cy="144247"/>
          </a:xfrm>
          <a:prstGeom prst="rect">
            <a:avLst/>
          </a:prstGeom>
        </p:spPr>
        <p:txBody>
          <a:bodyPr vert="horz" wrap="square" lIns="82040" tIns="41020" rIns="82040" bIns="41020" numCol="1" anchor="ctr" anchorCtr="0" compatLnSpc="1">
            <a:prstTxWarp prst="textNoShape">
              <a:avLst/>
            </a:prstTxWarp>
          </a:bodyPr>
          <a:lstStyle>
            <a:lvl1pPr>
              <a:defRPr sz="800" smtClean="0"/>
            </a:lvl1pPr>
          </a:lstStyle>
          <a:p>
            <a:endParaRPr lang="en-GB" dirty="0">
              <a:solidFill>
                <a:srgbClr val="002776"/>
              </a:solidFill>
            </a:endParaRPr>
          </a:p>
        </p:txBody>
      </p:sp>
    </p:spTree>
    <p:extLst>
      <p:ext uri="{BB962C8B-B14F-4D97-AF65-F5344CB8AC3E}">
        <p14:creationId xmlns:p14="http://schemas.microsoft.com/office/powerpoint/2010/main" val="84498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0"/>
          <p:cNvSpPr>
            <a:spLocks noGrp="1"/>
          </p:cNvSpPr>
          <p:nvPr>
            <p:ph type="title"/>
          </p:nvPr>
        </p:nvSpPr>
        <p:spPr bwMode="gray">
          <a:xfrm>
            <a:off x="414339" y="450280"/>
            <a:ext cx="8330184" cy="329184"/>
          </a:xfrm>
          <a:prstGeom prst="rect">
            <a:avLst/>
          </a:prstGeom>
        </p:spPr>
        <p:txBody>
          <a:bodyPr lIns="0" tIns="0" rIns="0" bIns="0">
            <a:spAutoFit/>
          </a:body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34591196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ln>
            <a:noFill/>
          </a:ln>
        </p:spPr>
        <p:txBody>
          <a:bodyPr/>
          <a:lstStyle>
            <a:lvl1pPr rtl="1">
              <a:defRPr baseline="0"/>
            </a:lvl1pPr>
            <a:lvl2pPr rtl="1">
              <a:defRPr baseline="0"/>
            </a:lvl2pPr>
            <a:lvl3pPr rtl="1">
              <a:defRPr baseline="0"/>
            </a:lvl3pPr>
          </a:lstStyle>
          <a:p>
            <a:pPr lvl="0"/>
            <a:r>
              <a:rPr lang="he-IL" dirty="0" smtClean="0"/>
              <a:t>הוסף טקסט</a:t>
            </a:r>
            <a:endParaRPr lang="en-US" dirty="0" smtClean="0"/>
          </a:p>
          <a:p>
            <a:pPr lvl="1"/>
            <a:r>
              <a:rPr lang="he-IL" dirty="0" smtClean="0"/>
              <a:t>רמה 1</a:t>
            </a:r>
            <a:endParaRPr lang="en-US" dirty="0" smtClean="0"/>
          </a:p>
          <a:p>
            <a:pPr lvl="2"/>
            <a:r>
              <a:rPr lang="he-IL" dirty="0" smtClean="0"/>
              <a:t>רמה 2</a:t>
            </a:r>
            <a:endParaRPr lang="he-IL" dirty="0"/>
          </a:p>
        </p:txBody>
      </p:sp>
      <p:sp>
        <p:nvSpPr>
          <p:cNvPr id="2" name="Title 1"/>
          <p:cNvSpPr>
            <a:spLocks noGrp="1"/>
          </p:cNvSpPr>
          <p:nvPr>
            <p:ph type="title" hasCustomPrompt="1"/>
          </p:nvPr>
        </p:nvSpPr>
        <p:spPr/>
        <p:txBody>
          <a:bodyPr/>
          <a:lstStyle>
            <a:lvl1pPr algn="r" rtl="1">
              <a:defRPr baseline="0"/>
            </a:lvl1pPr>
          </a:lstStyle>
          <a:p>
            <a:r>
              <a:rPr lang="he-IL" dirty="0" smtClean="0"/>
              <a:t>הוסף טקסט</a:t>
            </a:r>
            <a:endParaRPr lang="en-US" dirty="0"/>
          </a:p>
        </p:txBody>
      </p:sp>
    </p:spTree>
    <p:extLst>
      <p:ext uri="{BB962C8B-B14F-4D97-AF65-F5344CB8AC3E}">
        <p14:creationId xmlns:p14="http://schemas.microsoft.com/office/powerpoint/2010/main" val="22533812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0" y="2670657"/>
            <a:ext cx="6112353" cy="1205458"/>
          </a:xfrm>
        </p:spPr>
        <p:txBody>
          <a:bodyPr/>
          <a:lstStyle>
            <a:lvl1pPr>
              <a:lnSpc>
                <a:spcPts val="4665"/>
              </a:lnSpc>
              <a:defRPr sz="5000" b="0">
                <a:solidFill>
                  <a:schemeClr val="bg2"/>
                </a:solidFill>
                <a:latin typeface="Times New Roman" pitchFamily="18"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579957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5908" y="334800"/>
            <a:ext cx="8640000" cy="630000"/>
          </a:xfrm>
        </p:spPr>
        <p:txBody>
          <a:bodyPr vert="horz" lIns="0" tIns="0" rIns="0" bIns="0" rtlCol="0" anchor="t" anchorCtr="0">
            <a:noAutofit/>
          </a:bodyPr>
          <a:lstStyle>
            <a:lvl1pPr algn="l" defTabSz="914400" rtl="0" eaLnBrk="1" latinLnBrk="0" hangingPunct="1">
              <a:lnSpc>
                <a:spcPct val="106000"/>
              </a:lnSpc>
              <a:spcBef>
                <a:spcPct val="0"/>
              </a:spcBef>
              <a:buNone/>
              <a:defRPr lang="en-GB" sz="1800" b="1" kern="1200" noProof="0" dirty="0">
                <a:solidFill>
                  <a:schemeClr val="tx2"/>
                </a:solidFill>
                <a:latin typeface="+mj-lt"/>
                <a:ea typeface="+mj-ea"/>
                <a:cs typeface="+mj-cs"/>
              </a:defRPr>
            </a:lvl1pPr>
          </a:lstStyle>
          <a:p>
            <a:r>
              <a:rPr lang="en-GB" noProof="0" smtClean="0"/>
              <a:t>Titelmasterformat durch Klicken bearbeiten</a:t>
            </a:r>
            <a:endParaRPr lang="en-GB" noProof="0"/>
          </a:p>
        </p:txBody>
      </p:sp>
      <p:sp>
        <p:nvSpPr>
          <p:cNvPr id="3" name="Inhaltsplatzhalter 2"/>
          <p:cNvSpPr>
            <a:spLocks noGrp="1"/>
          </p:cNvSpPr>
          <p:nvPr>
            <p:ph idx="1" hasCustomPrompt="1"/>
          </p:nvPr>
        </p:nvSpPr>
        <p:spPr>
          <a:xfrm>
            <a:off x="245908" y="1188000"/>
            <a:ext cx="8640000" cy="5184000"/>
          </a:xfrm>
        </p:spPr>
        <p:txBody>
          <a:bodyPr/>
          <a:lstStyle>
            <a:lvl1pPr marL="0" indent="0">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5"/>
            <a:r>
              <a:rPr lang="en-GB" noProof="0" smtClean="0"/>
              <a:t>Sixth level</a:t>
            </a:r>
          </a:p>
          <a:p>
            <a:pPr lvl="6"/>
            <a:r>
              <a:rPr lang="en-GB" noProof="0" smtClean="0"/>
              <a:t>Seventh level</a:t>
            </a:r>
          </a:p>
          <a:p>
            <a:pPr lvl="7"/>
            <a:r>
              <a:rPr lang="en-GB" noProof="0" smtClean="0"/>
              <a:t>Eighth level</a:t>
            </a:r>
          </a:p>
          <a:p>
            <a:pPr lvl="8"/>
            <a:r>
              <a:rPr lang="en-GB" noProof="0" smtClean="0"/>
              <a:t>Ninth level</a:t>
            </a:r>
          </a:p>
        </p:txBody>
      </p:sp>
      <p:sp>
        <p:nvSpPr>
          <p:cNvPr id="5" name="Fußzeilenplatzhalter 4"/>
          <p:cNvSpPr>
            <a:spLocks noGrp="1"/>
          </p:cNvSpPr>
          <p:nvPr>
            <p:ph type="ftr" sz="quarter" idx="11"/>
          </p:nvPr>
        </p:nvSpPr>
        <p:spPr>
          <a:xfrm>
            <a:off x="720725" y="6597658"/>
            <a:ext cx="3671888" cy="125413"/>
          </a:xfrm>
          <a:prstGeom prst="rect">
            <a:avLst/>
          </a:prstGeom>
        </p:spPr>
        <p:txBody>
          <a:bodyPr/>
          <a:lstStyle>
            <a:lvl1pPr>
              <a:defRPr>
                <a:solidFill>
                  <a:schemeClr val="tx2"/>
                </a:solidFill>
              </a:defRPr>
            </a:lvl1pPr>
          </a:lstStyle>
          <a:p>
            <a:endParaRPr lang="en-GB" dirty="0">
              <a:solidFill>
                <a:srgbClr val="002776"/>
              </a:solidFill>
            </a:endParaRPr>
          </a:p>
        </p:txBody>
      </p:sp>
      <p:sp>
        <p:nvSpPr>
          <p:cNvPr id="6" name="Foliennummernplatzhalter 5"/>
          <p:cNvSpPr>
            <a:spLocks noGrp="1"/>
          </p:cNvSpPr>
          <p:nvPr>
            <p:ph type="sldNum" sz="quarter" idx="12"/>
          </p:nvPr>
        </p:nvSpPr>
        <p:spPr/>
        <p:txBody>
          <a:bodyPr/>
          <a:lstStyle>
            <a:lvl1pPr>
              <a:defRPr>
                <a:solidFill>
                  <a:schemeClr val="tx2"/>
                </a:solidFill>
              </a:defRPr>
            </a:lvl1pPr>
          </a:lstStyle>
          <a:p>
            <a:fld id="{01DA7259-8142-4995-BCE7-D834128262BA}" type="slidenum">
              <a:rPr lang="en-GB" smtClean="0">
                <a:solidFill>
                  <a:srgbClr val="002776"/>
                </a:solidFill>
              </a:rPr>
              <a:pPr/>
              <a:t>‹#›</a:t>
            </a:fld>
            <a:endParaRPr lang="en-GB" dirty="0">
              <a:solidFill>
                <a:srgbClr val="002776"/>
              </a:solidFill>
            </a:endParaRPr>
          </a:p>
        </p:txBody>
      </p:sp>
    </p:spTree>
    <p:extLst>
      <p:ext uri="{BB962C8B-B14F-4D97-AF65-F5344CB8AC3E}">
        <p14:creationId xmlns:p14="http://schemas.microsoft.com/office/powerpoint/2010/main" val="40300182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ln>
            <a:noFill/>
          </a:ln>
        </p:spPr>
        <p:txBody>
          <a:bodyPr/>
          <a:lstStyle>
            <a:lvl1pPr rtl="1">
              <a:defRPr baseline="0"/>
            </a:lvl1pPr>
            <a:lvl2pPr rtl="1">
              <a:defRPr baseline="0"/>
            </a:lvl2pPr>
            <a:lvl3pPr rtl="1">
              <a:defRPr baseline="0"/>
            </a:lvl3pPr>
          </a:lstStyle>
          <a:p>
            <a:pPr lvl="0"/>
            <a:r>
              <a:rPr lang="he-IL" dirty="0" smtClean="0"/>
              <a:t>הוסף טקסט</a:t>
            </a:r>
            <a:endParaRPr lang="en-US" dirty="0" smtClean="0"/>
          </a:p>
          <a:p>
            <a:pPr lvl="1"/>
            <a:r>
              <a:rPr lang="he-IL" dirty="0" smtClean="0"/>
              <a:t>רמה 1</a:t>
            </a:r>
            <a:endParaRPr lang="en-US" dirty="0" smtClean="0"/>
          </a:p>
          <a:p>
            <a:pPr lvl="2"/>
            <a:r>
              <a:rPr lang="he-IL" dirty="0" smtClean="0"/>
              <a:t>רמה 2</a:t>
            </a:r>
            <a:endParaRPr lang="he-IL" dirty="0"/>
          </a:p>
        </p:txBody>
      </p:sp>
      <p:sp>
        <p:nvSpPr>
          <p:cNvPr id="2" name="Title 1"/>
          <p:cNvSpPr>
            <a:spLocks noGrp="1"/>
          </p:cNvSpPr>
          <p:nvPr>
            <p:ph type="title" hasCustomPrompt="1"/>
          </p:nvPr>
        </p:nvSpPr>
        <p:spPr/>
        <p:txBody>
          <a:bodyPr/>
          <a:lstStyle>
            <a:lvl1pPr algn="r" rtl="1">
              <a:defRPr baseline="0"/>
            </a:lvl1pPr>
          </a:lstStyle>
          <a:p>
            <a:r>
              <a:rPr lang="he-IL" dirty="0" smtClean="0"/>
              <a:t>הוסף טקסט</a:t>
            </a:r>
            <a:endParaRPr lang="en-US" dirty="0"/>
          </a:p>
        </p:txBody>
      </p:sp>
    </p:spTree>
    <p:extLst>
      <p:ext uri="{BB962C8B-B14F-4D97-AF65-F5344CB8AC3E}">
        <p14:creationId xmlns:p14="http://schemas.microsoft.com/office/powerpoint/2010/main" val="34470609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336000" y="1239836"/>
            <a:ext cx="4068000" cy="4743450"/>
          </a:xfrm>
          <a:ln w="12700">
            <a:solidFill>
              <a:schemeClr val="bg1">
                <a:lumMod val="75000"/>
              </a:schemeClr>
            </a:solidFill>
          </a:ln>
        </p:spPr>
        <p:txBody>
          <a:bodyPr/>
          <a:lstStyle>
            <a:lvl1pPr marL="179388" indent="-179388" rtl="1">
              <a:defRPr lang="en-US" sz="1600" kern="1200" dirty="0" smtClean="0">
                <a:solidFill>
                  <a:srgbClr val="000000"/>
                </a:solidFill>
                <a:latin typeface="+mn-lt"/>
                <a:ea typeface="+mn-ea"/>
                <a:cs typeface="+mn-cs"/>
              </a:defRPr>
            </a:lvl1pPr>
            <a:lvl2pPr marL="360363" indent="-180975" rtl="1">
              <a:defRPr/>
            </a:lvl2pPr>
            <a:lvl3pPr marL="538163" indent="-177800" rtl="1">
              <a:defRPr baseline="0"/>
            </a:lvl3pPr>
          </a:lstStyle>
          <a:p>
            <a:pPr marL="179388" lvl="0" indent="-179388" algn="r" defTabSz="913667" rtl="1" eaLnBrk="1" latinLnBrk="0" hangingPunct="1">
              <a:spcBef>
                <a:spcPct val="20000"/>
              </a:spcBef>
              <a:buFont typeface="Arial" pitchFamily="34" charset="0"/>
              <a:buChar char="•"/>
            </a:pPr>
            <a:r>
              <a:rPr lang="he-IL" dirty="0" smtClean="0"/>
              <a:t>הוסף טקסט</a:t>
            </a:r>
            <a:endParaRPr lang="en-US" dirty="0" smtClean="0"/>
          </a:p>
          <a:p>
            <a:pPr lvl="1"/>
            <a:r>
              <a:rPr lang="he-IL" dirty="0" smtClean="0"/>
              <a:t>רמה 1</a:t>
            </a:r>
            <a:endParaRPr lang="en-US" dirty="0" smtClean="0"/>
          </a:p>
          <a:p>
            <a:pPr lvl="2"/>
            <a:r>
              <a:rPr lang="he-IL" dirty="0" smtClean="0"/>
              <a:t>רמה 2</a:t>
            </a:r>
            <a:endParaRPr lang="en-US" dirty="0" smtClean="0"/>
          </a:p>
        </p:txBody>
      </p:sp>
      <p:sp>
        <p:nvSpPr>
          <p:cNvPr id="2" name="Title 1"/>
          <p:cNvSpPr>
            <a:spLocks noGrp="1"/>
          </p:cNvSpPr>
          <p:nvPr>
            <p:ph type="title" hasCustomPrompt="1"/>
          </p:nvPr>
        </p:nvSpPr>
        <p:spPr/>
        <p:txBody>
          <a:bodyPr/>
          <a:lstStyle>
            <a:lvl1pPr rtl="1">
              <a:defRPr/>
            </a:lvl1pPr>
          </a:lstStyle>
          <a:p>
            <a:r>
              <a:rPr lang="he-IL" dirty="0" smtClean="0"/>
              <a:t>הוסף טקסט</a:t>
            </a:r>
            <a:endParaRPr lang="en-US" dirty="0"/>
          </a:p>
        </p:txBody>
      </p:sp>
      <p:sp>
        <p:nvSpPr>
          <p:cNvPr id="9" name="Text Placeholder 8"/>
          <p:cNvSpPr>
            <a:spLocks noGrp="1"/>
          </p:cNvSpPr>
          <p:nvPr>
            <p:ph type="body" sz="quarter" idx="13" hasCustomPrompt="1"/>
          </p:nvPr>
        </p:nvSpPr>
        <p:spPr>
          <a:xfrm>
            <a:off x="336000" y="897737"/>
            <a:ext cx="4068000" cy="434975"/>
          </a:xfrm>
        </p:spPr>
        <p:txBody>
          <a:bodyPr anchor="b"/>
          <a:lstStyle>
            <a:lvl1pPr marL="0" indent="0" algn="ctr">
              <a:buNone/>
              <a:defRPr b="1">
                <a:solidFill>
                  <a:srgbClr val="002776"/>
                </a:solidFill>
              </a:defRPr>
            </a:lvl1pPr>
          </a:lstStyle>
          <a:p>
            <a:pPr lvl="0"/>
            <a:r>
              <a:rPr lang="he-IL" dirty="0" smtClean="0"/>
              <a:t>טקסט</a:t>
            </a:r>
            <a:endParaRPr lang="en-US" dirty="0" smtClean="0"/>
          </a:p>
        </p:txBody>
      </p:sp>
      <p:sp>
        <p:nvSpPr>
          <p:cNvPr id="18" name="Text Placeholder 10"/>
          <p:cNvSpPr>
            <a:spLocks noGrp="1"/>
          </p:cNvSpPr>
          <p:nvPr>
            <p:ph type="body" sz="quarter" idx="17" hasCustomPrompt="1"/>
          </p:nvPr>
        </p:nvSpPr>
        <p:spPr>
          <a:xfrm>
            <a:off x="4740000" y="1239836"/>
            <a:ext cx="4068000" cy="4743450"/>
          </a:xfrm>
          <a:ln w="12700">
            <a:solidFill>
              <a:schemeClr val="bg1">
                <a:lumMod val="75000"/>
              </a:schemeClr>
            </a:solidFill>
          </a:ln>
        </p:spPr>
        <p:txBody>
          <a:bodyPr/>
          <a:lstStyle>
            <a:lvl1pPr marL="179388" indent="-179388" rtl="1">
              <a:defRPr lang="en-US" sz="1600" kern="1200" dirty="0" smtClean="0">
                <a:solidFill>
                  <a:srgbClr val="000000"/>
                </a:solidFill>
                <a:latin typeface="+mn-lt"/>
                <a:ea typeface="+mn-ea"/>
                <a:cs typeface="+mn-cs"/>
              </a:defRPr>
            </a:lvl1pPr>
            <a:lvl2pPr marL="360363" indent="-180975" rtl="1">
              <a:defRPr/>
            </a:lvl2pPr>
            <a:lvl3pPr marL="538163" indent="-177800" rtl="1">
              <a:defRPr baseline="0"/>
            </a:lvl3pPr>
          </a:lstStyle>
          <a:p>
            <a:pPr marL="179388" lvl="0" indent="-179388" algn="r" defTabSz="913667" rtl="1" eaLnBrk="1" latinLnBrk="0" hangingPunct="1">
              <a:spcBef>
                <a:spcPct val="20000"/>
              </a:spcBef>
              <a:buFont typeface="Arial" pitchFamily="34" charset="0"/>
              <a:buChar char="•"/>
            </a:pPr>
            <a:r>
              <a:rPr lang="he-IL" dirty="0" smtClean="0"/>
              <a:t>הוסף טקסט</a:t>
            </a:r>
            <a:endParaRPr lang="en-US" dirty="0" smtClean="0"/>
          </a:p>
          <a:p>
            <a:pPr lvl="1"/>
            <a:r>
              <a:rPr lang="he-IL" dirty="0" smtClean="0"/>
              <a:t>רמה 1</a:t>
            </a:r>
            <a:endParaRPr lang="en-US" dirty="0" smtClean="0"/>
          </a:p>
          <a:p>
            <a:pPr lvl="2"/>
            <a:r>
              <a:rPr lang="he-IL" dirty="0" smtClean="0"/>
              <a:t>רמה 2</a:t>
            </a:r>
            <a:endParaRPr lang="en-US" dirty="0" smtClean="0"/>
          </a:p>
        </p:txBody>
      </p:sp>
      <p:sp>
        <p:nvSpPr>
          <p:cNvPr id="19" name="Text Placeholder 8"/>
          <p:cNvSpPr>
            <a:spLocks noGrp="1"/>
          </p:cNvSpPr>
          <p:nvPr>
            <p:ph type="body" sz="quarter" idx="18" hasCustomPrompt="1"/>
          </p:nvPr>
        </p:nvSpPr>
        <p:spPr>
          <a:xfrm>
            <a:off x="4740000" y="897737"/>
            <a:ext cx="4068000" cy="434975"/>
          </a:xfrm>
        </p:spPr>
        <p:txBody>
          <a:bodyPr anchor="b"/>
          <a:lstStyle>
            <a:lvl1pPr marL="0" indent="0" algn="ctr">
              <a:buNone/>
              <a:defRPr b="1">
                <a:solidFill>
                  <a:srgbClr val="002776"/>
                </a:solidFill>
              </a:defRPr>
            </a:lvl1pPr>
          </a:lstStyle>
          <a:p>
            <a:pPr lvl="0"/>
            <a:r>
              <a:rPr lang="he-IL" dirty="0" smtClean="0"/>
              <a:t>טקסט</a:t>
            </a:r>
            <a:endParaRPr lang="en-US" dirty="0" smtClean="0"/>
          </a:p>
        </p:txBody>
      </p:sp>
    </p:spTree>
    <p:extLst>
      <p:ext uri="{BB962C8B-B14F-4D97-AF65-F5344CB8AC3E}">
        <p14:creationId xmlns:p14="http://schemas.microsoft.com/office/powerpoint/2010/main" val="2685115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he-IL" dirty="0" smtClean="0"/>
              <a:t>הוסף טקסט</a:t>
            </a:r>
            <a:endParaRPr lang="en-US" dirty="0"/>
          </a:p>
        </p:txBody>
      </p:sp>
    </p:spTree>
    <p:extLst>
      <p:ext uri="{BB962C8B-B14F-4D97-AF65-F5344CB8AC3E}">
        <p14:creationId xmlns:p14="http://schemas.microsoft.com/office/powerpoint/2010/main" val="1201527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e-IL" dirty="0" smtClean="0"/>
              <a:t>הוסף טקסט</a:t>
            </a:r>
            <a:endParaRPr lang="en-US" dirty="0"/>
          </a:p>
        </p:txBody>
      </p:sp>
    </p:spTree>
    <p:extLst>
      <p:ext uri="{BB962C8B-B14F-4D97-AF65-F5344CB8AC3E}">
        <p14:creationId xmlns:p14="http://schemas.microsoft.com/office/powerpoint/2010/main" val="273413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2" name="Title 1"/>
          <p:cNvSpPr>
            <a:spLocks noGrp="1"/>
          </p:cNvSpPr>
          <p:nvPr>
            <p:ph type="ctrTitle"/>
          </p:nvPr>
        </p:nvSpPr>
        <p:spPr>
          <a:xfrm>
            <a:off x="358777" y="2698081"/>
            <a:ext cx="4033838" cy="732508"/>
          </a:xfrm>
        </p:spPr>
        <p:txBody>
          <a:bodyPr anchor="b"/>
          <a:lstStyle>
            <a:lvl1pPr algn="l">
              <a:lnSpc>
                <a:spcPct val="85000"/>
              </a:lnSpc>
              <a:defRPr sz="2800" b="0" baseline="0">
                <a:solidFill>
                  <a:schemeClr val="tx2"/>
                </a:solidFill>
                <a:latin typeface="+mj-lt"/>
                <a:cs typeface="Times New Roman" pitchFamily="18" charset="0"/>
              </a:defRPr>
            </a:lvl1pPr>
          </a:lstStyle>
          <a:p>
            <a:r>
              <a:rPr lang="en-US" noProof="0" smtClean="0"/>
              <a:t>Click to edit Master title style</a:t>
            </a:r>
            <a:endParaRPr lang="en-US" noProof="0" dirty="0"/>
          </a:p>
        </p:txBody>
      </p:sp>
      <p:sp>
        <p:nvSpPr>
          <p:cNvPr id="10" name="Subtitle"/>
          <p:cNvSpPr>
            <a:spLocks noGrp="1"/>
          </p:cNvSpPr>
          <p:nvPr>
            <p:ph type="body" sz="quarter" idx="10"/>
          </p:nvPr>
        </p:nvSpPr>
        <p:spPr>
          <a:xfrm>
            <a:off x="358777" y="3429000"/>
            <a:ext cx="4033838" cy="732508"/>
          </a:xfrm>
        </p:spPr>
        <p:txBody>
          <a:bodyPr>
            <a:spAutoFit/>
          </a:bodyPr>
          <a:lstStyle>
            <a:lvl1pPr>
              <a:lnSpc>
                <a:spcPct val="85000"/>
              </a:lnSpc>
              <a:spcBef>
                <a:spcPts val="0"/>
              </a:spcBef>
              <a:defRPr sz="2800">
                <a:solidFill>
                  <a:schemeClr val="accent2"/>
                </a:solidFill>
                <a:latin typeface="Times New Roman" pitchFamily="18" charset="0"/>
                <a:cs typeface="Times New Roman" pitchFamily="18" charset="0"/>
              </a:defRPr>
            </a:lvl1pPr>
          </a:lstStyle>
          <a:p>
            <a:pPr lvl="0"/>
            <a:r>
              <a:rPr lang="en-US" smtClean="0"/>
              <a:t>Click to edit Master text styles</a:t>
            </a:r>
          </a:p>
        </p:txBody>
      </p:sp>
      <p:sp>
        <p:nvSpPr>
          <p:cNvPr id="11" name="Subtitle 2"/>
          <p:cNvSpPr>
            <a:spLocks noGrp="1"/>
          </p:cNvSpPr>
          <p:nvPr>
            <p:ph type="subTitle" idx="1"/>
          </p:nvPr>
        </p:nvSpPr>
        <p:spPr>
          <a:xfrm>
            <a:off x="360004" y="6031736"/>
            <a:ext cx="4032613" cy="276999"/>
          </a:xfrm>
        </p:spPr>
        <p:txBody>
          <a:bodyPr anchor="b">
            <a:spAutoFit/>
          </a:bodyPr>
          <a:lstStyle>
            <a:lvl1pPr marL="0" indent="0" algn="l">
              <a:buNone/>
              <a:defRPr sz="1800" b="0">
                <a:solidFill>
                  <a:schemeClr val="tx2"/>
                </a:solidFill>
              </a:defRPr>
            </a:lvl1pPr>
            <a:lvl2pPr marL="456799" indent="0" algn="ctr">
              <a:buNone/>
              <a:defRPr>
                <a:solidFill>
                  <a:schemeClr val="tx1">
                    <a:tint val="75000"/>
                  </a:schemeClr>
                </a:solidFill>
              </a:defRPr>
            </a:lvl2pPr>
            <a:lvl3pPr marL="913597" indent="0" algn="ctr">
              <a:buNone/>
              <a:defRPr>
                <a:solidFill>
                  <a:schemeClr val="tx1">
                    <a:tint val="75000"/>
                  </a:schemeClr>
                </a:solidFill>
              </a:defRPr>
            </a:lvl3pPr>
            <a:lvl4pPr marL="1370398" indent="0" algn="ctr">
              <a:buNone/>
              <a:defRPr>
                <a:solidFill>
                  <a:schemeClr val="tx1">
                    <a:tint val="75000"/>
                  </a:schemeClr>
                </a:solidFill>
              </a:defRPr>
            </a:lvl4pPr>
            <a:lvl5pPr marL="1827196" indent="0" algn="ctr">
              <a:buNone/>
              <a:defRPr>
                <a:solidFill>
                  <a:schemeClr val="tx1">
                    <a:tint val="75000"/>
                  </a:schemeClr>
                </a:solidFill>
              </a:defRPr>
            </a:lvl5pPr>
            <a:lvl6pPr marL="2283996" indent="0" algn="ctr">
              <a:buNone/>
              <a:defRPr>
                <a:solidFill>
                  <a:schemeClr val="tx1">
                    <a:tint val="75000"/>
                  </a:schemeClr>
                </a:solidFill>
              </a:defRPr>
            </a:lvl6pPr>
            <a:lvl7pPr marL="2740796" indent="0" algn="ctr">
              <a:buNone/>
              <a:defRPr>
                <a:solidFill>
                  <a:schemeClr val="tx1">
                    <a:tint val="75000"/>
                  </a:schemeClr>
                </a:solidFill>
              </a:defRPr>
            </a:lvl7pPr>
            <a:lvl8pPr marL="3197594" indent="0" algn="ctr">
              <a:buNone/>
              <a:defRPr>
                <a:solidFill>
                  <a:schemeClr val="tx1">
                    <a:tint val="75000"/>
                  </a:schemeClr>
                </a:solidFill>
              </a:defRPr>
            </a:lvl8pPr>
            <a:lvl9pPr marL="3654394"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884959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363" y="395292"/>
            <a:ext cx="8424862" cy="307777"/>
          </a:xfrm>
        </p:spPr>
        <p:txBody>
          <a:bodyPr/>
          <a:lstStyle>
            <a:lvl1pPr>
              <a:defRPr sz="2000"/>
            </a:lvl1pPr>
          </a:lstStyle>
          <a:p>
            <a:r>
              <a:rPr lang="en-US" noProof="0" smtClean="0"/>
              <a:t>Click to edit Master title style</a:t>
            </a:r>
            <a:endParaRPr lang="en-US" noProof="0" dirty="0"/>
          </a:p>
        </p:txBody>
      </p:sp>
      <p:sp>
        <p:nvSpPr>
          <p:cNvPr id="34" name="Subtitle5"/>
          <p:cNvSpPr>
            <a:spLocks noGrp="1"/>
          </p:cNvSpPr>
          <p:nvPr>
            <p:ph type="body" idx="17"/>
          </p:nvPr>
        </p:nvSpPr>
        <p:spPr>
          <a:xfrm>
            <a:off x="358777" y="765182"/>
            <a:ext cx="8424000" cy="307777"/>
          </a:xfrm>
        </p:spPr>
        <p:txBody>
          <a:bodyPr rtlCol="0">
            <a:spAutoFit/>
          </a:bodyPr>
          <a:lstStyle>
            <a:lvl1pPr marL="0" indent="0" algn="l" defTabSz="913597" rtl="0" eaLnBrk="1" latinLnBrk="0" hangingPunct="1">
              <a:spcBef>
                <a:spcPct val="0"/>
              </a:spcBef>
              <a:buNone/>
              <a:defRPr lang="en-US" sz="2000" b="0" kern="1200" dirty="0" smtClean="0">
                <a:solidFill>
                  <a:schemeClr val="tx2"/>
                </a:solidFill>
                <a:latin typeface="+mn-lt"/>
                <a:ea typeface="+mj-ea"/>
                <a:cs typeface="+mj-cs"/>
              </a:defRPr>
            </a:lvl1pPr>
            <a:lvl2pPr marL="456799" indent="0">
              <a:buNone/>
              <a:defRPr sz="2000" b="1"/>
            </a:lvl2pPr>
            <a:lvl3pPr marL="913597" indent="0">
              <a:buNone/>
              <a:defRPr sz="1800" b="1"/>
            </a:lvl3pPr>
            <a:lvl4pPr marL="1370398" indent="0">
              <a:buNone/>
              <a:defRPr sz="1600" b="1"/>
            </a:lvl4pPr>
            <a:lvl5pPr marL="1827196" indent="0">
              <a:buNone/>
              <a:defRPr sz="1600" b="1"/>
            </a:lvl5pPr>
            <a:lvl6pPr marL="2283996" indent="0">
              <a:buNone/>
              <a:defRPr sz="1600" b="1"/>
            </a:lvl6pPr>
            <a:lvl7pPr marL="2740796" indent="0">
              <a:buNone/>
              <a:defRPr sz="1600" b="1"/>
            </a:lvl7pPr>
            <a:lvl8pPr marL="3197594" indent="0">
              <a:buNone/>
              <a:defRPr sz="1600" b="1"/>
            </a:lvl8pPr>
            <a:lvl9pPr marL="3654394" indent="0">
              <a:buNone/>
              <a:defRPr sz="1600" b="1"/>
            </a:lvl9pPr>
          </a:lstStyle>
          <a:p>
            <a:pPr lvl="0"/>
            <a:r>
              <a:rPr lang="en-US" noProof="0" smtClean="0"/>
              <a:t>Click to edit Master text styles</a:t>
            </a:r>
          </a:p>
        </p:txBody>
      </p:sp>
      <p:sp>
        <p:nvSpPr>
          <p:cNvPr id="4" name="Footer Placeholder 4"/>
          <p:cNvSpPr>
            <a:spLocks noGrp="1"/>
          </p:cNvSpPr>
          <p:nvPr>
            <p:ph type="ftr" sz="quarter" idx="18"/>
          </p:nvPr>
        </p:nvSpPr>
        <p:spPr>
          <a:xfrm>
            <a:off x="720725" y="6597658"/>
            <a:ext cx="3671888" cy="125413"/>
          </a:xfrm>
          <a:prstGeom prst="rect">
            <a:avLst/>
          </a:prstGeom>
        </p:spPr>
        <p:txBody>
          <a:bodyPr/>
          <a:lstStyle>
            <a:lvl1pPr>
              <a:defRPr/>
            </a:lvl1pPr>
          </a:lstStyle>
          <a:p>
            <a:pPr>
              <a:defRPr/>
            </a:pPr>
            <a:endParaRPr lang="en-US" dirty="0">
              <a:solidFill>
                <a:srgbClr val="002776"/>
              </a:solidFill>
            </a:endParaRPr>
          </a:p>
        </p:txBody>
      </p:sp>
      <p:sp>
        <p:nvSpPr>
          <p:cNvPr id="5" name="Slide Number Placeholder 5"/>
          <p:cNvSpPr>
            <a:spLocks noGrp="1"/>
          </p:cNvSpPr>
          <p:nvPr>
            <p:ph type="sldNum" sz="quarter" idx="19"/>
          </p:nvPr>
        </p:nvSpPr>
        <p:spPr/>
        <p:txBody>
          <a:bodyPr/>
          <a:lstStyle>
            <a:lvl1pPr>
              <a:defRPr/>
            </a:lvl1pPr>
          </a:lstStyle>
          <a:p>
            <a:pPr>
              <a:defRPr/>
            </a:pPr>
            <a:fld id="{2B8F9556-195F-473C-87B9-978C9B383B7B}" type="slidenum">
              <a:rPr lang="en-US">
                <a:solidFill>
                  <a:srgbClr val="002776"/>
                </a:solidFill>
              </a:rPr>
              <a:pPr>
                <a:defRPr/>
              </a:pPr>
              <a:t>‹#›</a:t>
            </a:fld>
            <a:endParaRPr lang="en-US" dirty="0">
              <a:solidFill>
                <a:srgbClr val="002776"/>
              </a:solidFill>
            </a:endParaRPr>
          </a:p>
        </p:txBody>
      </p:sp>
    </p:spTree>
    <p:extLst>
      <p:ext uri="{BB962C8B-B14F-4D97-AF65-F5344CB8AC3E}">
        <p14:creationId xmlns:p14="http://schemas.microsoft.com/office/powerpoint/2010/main" val="17630325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11" name="Title 1"/>
          <p:cNvSpPr>
            <a:spLocks noGrp="1"/>
          </p:cNvSpPr>
          <p:nvPr>
            <p:ph type="ctrTitle"/>
          </p:nvPr>
        </p:nvSpPr>
        <p:spPr>
          <a:xfrm>
            <a:off x="358777" y="2698740"/>
            <a:ext cx="8424000" cy="523220"/>
          </a:xfrm>
        </p:spPr>
        <p:txBody>
          <a:bodyPr/>
          <a:lstStyle>
            <a:lvl1pPr algn="l">
              <a:lnSpc>
                <a:spcPct val="85000"/>
              </a:lnSpc>
              <a:defRPr sz="4000" b="0">
                <a:solidFill>
                  <a:schemeClr val="tx2"/>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chemeClr val="bg1"/>
                </a:solidFill>
              </a:defRPr>
            </a:lvl1pPr>
          </a:lstStyle>
          <a:p>
            <a:pPr>
              <a:defRPr/>
            </a:pPr>
            <a:endParaRPr lang="en-US" dirty="0">
              <a:solidFill>
                <a:srgbClr val="FFFFFF"/>
              </a:solidFill>
            </a:endParaRPr>
          </a:p>
        </p:txBody>
      </p:sp>
      <p:sp>
        <p:nvSpPr>
          <p:cNvPr id="5" name="Slide Number Placeholder 5"/>
          <p:cNvSpPr>
            <a:spLocks noGrp="1"/>
          </p:cNvSpPr>
          <p:nvPr>
            <p:ph type="sldNum" sz="quarter" idx="11"/>
          </p:nvPr>
        </p:nvSpPr>
        <p:spPr/>
        <p:txBody>
          <a:bodyPr/>
          <a:lstStyle>
            <a:lvl1pPr>
              <a:defRPr>
                <a:solidFill>
                  <a:schemeClr val="bg1"/>
                </a:solidFill>
              </a:defRPr>
            </a:lvl1pPr>
          </a:lstStyle>
          <a:p>
            <a:pPr>
              <a:defRPr/>
            </a:pPr>
            <a:fld id="{C76C1EF1-D0FF-4A24-95DD-ED2DDFC4336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5868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mid blu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lIns="91359" tIns="45682" rIns="91359" bIns="45682" anchor="ctr"/>
          <a:lstStyle/>
          <a:p>
            <a:pPr algn="ctr" defTabSz="914107" fontAlgn="base">
              <a:spcBef>
                <a:spcPct val="0"/>
              </a:spcBef>
              <a:spcAft>
                <a:spcPct val="0"/>
              </a:spcAft>
              <a:defRPr/>
            </a:pPr>
            <a:endParaRPr lang="en-US" dirty="0">
              <a:solidFill>
                <a:srgbClr val="FFFFFF"/>
              </a:solidFill>
              <a:cs typeface="Arial" pitchFamily="34" charset="0"/>
            </a:endParaRPr>
          </a:p>
        </p:txBody>
      </p:sp>
      <p:sp>
        <p:nvSpPr>
          <p:cNvPr id="2" name="Title 1"/>
          <p:cNvSpPr>
            <a:spLocks noGrp="1"/>
          </p:cNvSpPr>
          <p:nvPr>
            <p:ph type="ctrTitle"/>
          </p:nvPr>
        </p:nvSpPr>
        <p:spPr>
          <a:xfrm>
            <a:off x="358777" y="2698740"/>
            <a:ext cx="8424000" cy="523220"/>
          </a:xfrm>
        </p:spPr>
        <p:txBody>
          <a:bodyPr/>
          <a:lstStyle>
            <a:lvl1pPr algn="l">
              <a:lnSpc>
                <a:spcPct val="85000"/>
              </a:lnSpc>
              <a:defRPr sz="4000" b="0">
                <a:solidFill>
                  <a:schemeClr val="bg1"/>
                </a:solidFill>
                <a:latin typeface="+mj-lt"/>
                <a:cs typeface="Times New Roman" pitchFamily="18" charset="0"/>
              </a:defRPr>
            </a:lvl1pPr>
          </a:lstStyle>
          <a:p>
            <a:r>
              <a:rPr lang="en-US" noProof="0" smtClean="0"/>
              <a:t>Click to edit Master title style</a:t>
            </a:r>
            <a:endParaRPr lang="en-US" noProof="0" dirty="0"/>
          </a:p>
        </p:txBody>
      </p:sp>
      <p:sp>
        <p:nvSpPr>
          <p:cNvPr id="4" name="Footer Placeholder 4"/>
          <p:cNvSpPr>
            <a:spLocks noGrp="1"/>
          </p:cNvSpPr>
          <p:nvPr>
            <p:ph type="ftr" sz="quarter" idx="10"/>
          </p:nvPr>
        </p:nvSpPr>
        <p:spPr>
          <a:xfrm>
            <a:off x="720725" y="6597658"/>
            <a:ext cx="3671888" cy="125413"/>
          </a:xfrm>
          <a:prstGeom prst="rect">
            <a:avLst/>
          </a:prstGeom>
        </p:spPr>
        <p:txBody>
          <a:bodyPr/>
          <a:lstStyle>
            <a:lvl1pPr>
              <a:defRPr>
                <a:solidFill>
                  <a:srgbClr val="00A1DE"/>
                </a:solidFill>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solidFill>
                  <a:srgbClr val="00A1DE"/>
                </a:solidFill>
              </a:defRPr>
            </a:lvl1pPr>
          </a:lstStyle>
          <a:p>
            <a:pPr>
              <a:defRPr/>
            </a:pPr>
            <a:fld id="{42FB292C-4DF8-480F-98E4-F1E0D367CA4D}" type="slidenum">
              <a:rPr lang="en-US"/>
              <a:pPr>
                <a:defRPr/>
              </a:pPr>
              <a:t>‹#›</a:t>
            </a:fld>
            <a:endParaRPr lang="en-US" dirty="0"/>
          </a:p>
        </p:txBody>
      </p:sp>
    </p:spTree>
    <p:extLst>
      <p:ext uri="{BB962C8B-B14F-4D97-AF65-F5344CB8AC3E}">
        <p14:creationId xmlns:p14="http://schemas.microsoft.com/office/powerpoint/2010/main" val="2428575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gif"/><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1075"/>
            <a:ext cx="8229600" cy="5145094"/>
          </a:xfrm>
          <a:prstGeom prst="rect">
            <a:avLst/>
          </a:prstGeom>
        </p:spPr>
        <p:txBody>
          <a:bodyPr vert="horz" lIns="91367" tIns="45683" rIns="91367" bIns="45683" rtlCol="0">
            <a:normAutofit/>
          </a:bodyPr>
          <a:lstStyle/>
          <a:p>
            <a:pPr lvl="0"/>
            <a:r>
              <a:rPr lang="he-IL" dirty="0" smtClean="0"/>
              <a:t>הוסף טקסט</a:t>
            </a:r>
            <a:endParaRPr lang="en-US" dirty="0" smtClean="0"/>
          </a:p>
          <a:p>
            <a:pPr lvl="1"/>
            <a:r>
              <a:rPr lang="he-IL" dirty="0" smtClean="0"/>
              <a:t>רמה 1</a:t>
            </a:r>
            <a:endParaRPr lang="en-US" dirty="0" smtClean="0"/>
          </a:p>
          <a:p>
            <a:pPr lvl="2"/>
            <a:r>
              <a:rPr lang="he-IL" dirty="0" smtClean="0"/>
              <a:t>רמה2</a:t>
            </a:r>
            <a:endParaRPr lang="en-US" dirty="0" smtClean="0"/>
          </a:p>
        </p:txBody>
      </p:sp>
      <p:sp>
        <p:nvSpPr>
          <p:cNvPr id="7" name="Rectangle 6"/>
          <p:cNvSpPr/>
          <p:nvPr userDrawn="1"/>
        </p:nvSpPr>
        <p:spPr>
          <a:xfrm>
            <a:off x="152400" y="685800"/>
            <a:ext cx="8839200" cy="5935133"/>
          </a:xfrm>
          <a:prstGeom prst="rect">
            <a:avLst/>
          </a:prstGeom>
          <a:noFill/>
          <a:ln w="12700">
            <a:solidFill>
              <a:srgbClr val="2B679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Placeholder 1"/>
          <p:cNvSpPr>
            <a:spLocks noGrp="1"/>
          </p:cNvSpPr>
          <p:nvPr>
            <p:ph type="title"/>
          </p:nvPr>
        </p:nvSpPr>
        <p:spPr>
          <a:xfrm>
            <a:off x="457200" y="56889"/>
            <a:ext cx="8229600" cy="676536"/>
          </a:xfrm>
          <a:prstGeom prst="rect">
            <a:avLst/>
          </a:prstGeom>
        </p:spPr>
        <p:txBody>
          <a:bodyPr vert="horz" lIns="0" tIns="0" rIns="0" bIns="0" rtlCol="0" anchor="b">
            <a:noAutofit/>
          </a:bodyPr>
          <a:lstStyle/>
          <a:p>
            <a:r>
              <a:rPr lang="he-IL" dirty="0" smtClean="0"/>
              <a:t>הוסף כותרת</a:t>
            </a:r>
            <a:endParaRPr lang="en-US" dirty="0"/>
          </a:p>
        </p:txBody>
      </p:sp>
      <p:sp>
        <p:nvSpPr>
          <p:cNvPr id="8" name="Rectangle 7"/>
          <p:cNvSpPr/>
          <p:nvPr userDrawn="1"/>
        </p:nvSpPr>
        <p:spPr>
          <a:xfrm>
            <a:off x="8058548" y="6475677"/>
            <a:ext cx="281252" cy="290512"/>
          </a:xfrm>
          <a:prstGeom prst="rect">
            <a:avLst/>
          </a:prstGeom>
          <a:solidFill>
            <a:srgbClr val="1A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userDrawn="1"/>
        </p:nvSpPr>
        <p:spPr>
          <a:xfrm>
            <a:off x="8441929" y="6475677"/>
            <a:ext cx="281252" cy="290512"/>
          </a:xfrm>
          <a:prstGeom prst="rect">
            <a:avLst/>
          </a:prstGeom>
          <a:solidFill>
            <a:srgbClr val="05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userDrawn="1"/>
        </p:nvSpPr>
        <p:spPr>
          <a:xfrm>
            <a:off x="8808641" y="6475677"/>
            <a:ext cx="281252" cy="290512"/>
          </a:xfrm>
          <a:prstGeom prst="rect">
            <a:avLst/>
          </a:prstGeom>
          <a:solidFill>
            <a:srgbClr val="134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p:cNvSpPr/>
          <p:nvPr userDrawn="1"/>
        </p:nvSpPr>
        <p:spPr>
          <a:xfrm>
            <a:off x="110067" y="6620932"/>
            <a:ext cx="281252" cy="2370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rtl="1"/>
            <a:r>
              <a:rPr lang="en-US" sz="1000" dirty="0" smtClean="0">
                <a:solidFill>
                  <a:srgbClr val="000000"/>
                </a:solidFill>
              </a:rPr>
              <a:t>l</a:t>
            </a:r>
            <a:r>
              <a:rPr lang="he-IL" sz="1000" dirty="0" smtClean="0">
                <a:solidFill>
                  <a:srgbClr val="000000"/>
                </a:solidFill>
              </a:rPr>
              <a:t> </a:t>
            </a:r>
            <a:fld id="{5998FF10-C62C-46DA-9D42-F39E379B723C}" type="slidenum">
              <a:rPr lang="he-IL" sz="1000" smtClean="0">
                <a:solidFill>
                  <a:srgbClr val="000000"/>
                </a:solidFill>
              </a:rPr>
              <a:pPr algn="ctr" rtl="1"/>
              <a:t>‹#›</a:t>
            </a:fld>
            <a:endParaRPr lang="he-IL" sz="1000" dirty="0">
              <a:solidFill>
                <a:srgbClr val="000000"/>
              </a:solidFill>
            </a:endParaRPr>
          </a:p>
        </p:txBody>
      </p:sp>
      <p:pic>
        <p:nvPicPr>
          <p:cNvPr id="12" name="Picture 2" descr="P:\שולחן העבודה\logo -111111 reshut copy.gif"/>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t="54476" b="28417"/>
          <a:stretch/>
        </p:blipFill>
        <p:spPr bwMode="auto">
          <a:xfrm>
            <a:off x="6482425" y="6598920"/>
            <a:ext cx="1857375" cy="2590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שולחן העבודה\logo -111111 reshut copy.gif"/>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t="68313" b="14580"/>
          <a:stretch/>
        </p:blipFill>
        <p:spPr bwMode="auto">
          <a:xfrm>
            <a:off x="5166069" y="6598920"/>
            <a:ext cx="1857375" cy="25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72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Lst>
  <p:timing>
    <p:tnLst>
      <p:par>
        <p:cTn id="1" dur="indefinite" restart="never" nodeType="tmRoot"/>
      </p:par>
    </p:tnLst>
  </p:timing>
  <p:hf hdr="0" ftr="0" dt="0"/>
  <p:txStyles>
    <p:titleStyle>
      <a:lvl1pPr algn="r" defTabSz="913667" rtl="1" eaLnBrk="1" latinLnBrk="0" hangingPunct="1">
        <a:spcBef>
          <a:spcPct val="0"/>
        </a:spcBef>
        <a:buNone/>
        <a:defRPr sz="2000" b="1" kern="1200" baseline="0">
          <a:solidFill>
            <a:srgbClr val="002776"/>
          </a:solidFill>
          <a:latin typeface="Tahoma" pitchFamily="34" charset="0"/>
          <a:ea typeface="Tahoma" pitchFamily="34" charset="0"/>
          <a:cs typeface="Tahoma" pitchFamily="34" charset="0"/>
        </a:defRPr>
      </a:lvl1pPr>
    </p:titleStyle>
    <p:bodyStyle>
      <a:lvl1pPr marL="266700" indent="-266700" algn="r" defTabSz="913667" rtl="1" eaLnBrk="1" latinLnBrk="0" hangingPunct="1">
        <a:spcBef>
          <a:spcPct val="20000"/>
        </a:spcBef>
        <a:buFont typeface="Arial" pitchFamily="34" charset="0"/>
        <a:buChar char="•"/>
        <a:defRPr sz="1600" kern="1200">
          <a:solidFill>
            <a:srgbClr val="000000"/>
          </a:solidFill>
          <a:latin typeface="+mn-lt"/>
          <a:ea typeface="+mn-ea"/>
          <a:cs typeface="+mn-cs"/>
        </a:defRPr>
      </a:lvl1pPr>
      <a:lvl2pPr marL="539750" indent="-273050" algn="r" defTabSz="913667" rtl="1" eaLnBrk="1" latinLnBrk="0" hangingPunct="1">
        <a:spcBef>
          <a:spcPct val="20000"/>
        </a:spcBef>
        <a:buFont typeface="Arial" pitchFamily="34" charset="0"/>
        <a:buChar char="–"/>
        <a:defRPr sz="1400" kern="1200" baseline="0">
          <a:solidFill>
            <a:srgbClr val="000000"/>
          </a:solidFill>
          <a:latin typeface="+mn-lt"/>
          <a:ea typeface="+mn-ea"/>
          <a:cs typeface="+mn-cs"/>
        </a:defRPr>
      </a:lvl2pPr>
      <a:lvl3pPr marL="806450" indent="-266700" algn="r" defTabSz="913667" rtl="1" eaLnBrk="1" latinLnBrk="0" hangingPunct="1">
        <a:spcBef>
          <a:spcPct val="20000"/>
        </a:spcBef>
        <a:buFont typeface="Arial" pitchFamily="34" charset="0"/>
        <a:buChar char="•"/>
        <a:defRPr sz="1200" kern="1200">
          <a:solidFill>
            <a:srgbClr val="000000"/>
          </a:solidFill>
          <a:latin typeface="+mn-lt"/>
          <a:ea typeface="+mn-ea"/>
          <a:cs typeface="+mn-cs"/>
        </a:defRPr>
      </a:lvl3pPr>
      <a:lvl4pPr marL="1598919" indent="-228416" algn="l" defTabSz="913667" rtl="0" eaLnBrk="1" latinLnBrk="0" hangingPunct="1">
        <a:spcBef>
          <a:spcPct val="20000"/>
        </a:spcBef>
        <a:buFont typeface="Arial" pitchFamily="34" charset="0"/>
        <a:buChar char="–"/>
        <a:defRPr sz="1100" kern="1200">
          <a:solidFill>
            <a:srgbClr val="000000"/>
          </a:solidFill>
          <a:latin typeface="+mn-lt"/>
          <a:ea typeface="+mn-ea"/>
          <a:cs typeface="+mn-cs"/>
        </a:defRPr>
      </a:lvl4pPr>
      <a:lvl5pPr marL="2055752" indent="-228416" algn="l" defTabSz="913667" rtl="0" eaLnBrk="1" latinLnBrk="0" hangingPunct="1">
        <a:spcBef>
          <a:spcPct val="20000"/>
        </a:spcBef>
        <a:buFont typeface="Arial" pitchFamily="34" charset="0"/>
        <a:buChar char="»"/>
        <a:defRPr sz="1100" kern="1200">
          <a:solidFill>
            <a:srgbClr val="000000"/>
          </a:solidFill>
          <a:latin typeface="+mn-lt"/>
          <a:ea typeface="+mn-ea"/>
          <a:cs typeface="+mn-cs"/>
        </a:defRPr>
      </a:lvl5pPr>
      <a:lvl6pPr marL="2512585"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18"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52"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85"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67" rtl="0" eaLnBrk="1" latinLnBrk="0" hangingPunct="1">
        <a:defRPr sz="1800" kern="1200">
          <a:solidFill>
            <a:schemeClr val="tx1"/>
          </a:solidFill>
          <a:latin typeface="+mn-lt"/>
          <a:ea typeface="+mn-ea"/>
          <a:cs typeface="+mn-cs"/>
        </a:defRPr>
      </a:lvl1pPr>
      <a:lvl2pPr marL="456834" algn="l" defTabSz="913667" rtl="0" eaLnBrk="1" latinLnBrk="0" hangingPunct="1">
        <a:defRPr sz="1800" kern="1200">
          <a:solidFill>
            <a:schemeClr val="tx1"/>
          </a:solidFill>
          <a:latin typeface="+mn-lt"/>
          <a:ea typeface="+mn-ea"/>
          <a:cs typeface="+mn-cs"/>
        </a:defRPr>
      </a:lvl2pPr>
      <a:lvl3pPr marL="913667" algn="l" defTabSz="913667" rtl="0" eaLnBrk="1" latinLnBrk="0" hangingPunct="1">
        <a:defRPr sz="1800" kern="1200">
          <a:solidFill>
            <a:schemeClr val="tx1"/>
          </a:solidFill>
          <a:latin typeface="+mn-lt"/>
          <a:ea typeface="+mn-ea"/>
          <a:cs typeface="+mn-cs"/>
        </a:defRPr>
      </a:lvl3pPr>
      <a:lvl4pPr marL="1370501" algn="l" defTabSz="913667" rtl="0" eaLnBrk="1" latinLnBrk="0" hangingPunct="1">
        <a:defRPr sz="1800" kern="1200">
          <a:solidFill>
            <a:schemeClr val="tx1"/>
          </a:solidFill>
          <a:latin typeface="+mn-lt"/>
          <a:ea typeface="+mn-ea"/>
          <a:cs typeface="+mn-cs"/>
        </a:defRPr>
      </a:lvl4pPr>
      <a:lvl5pPr marL="1827335" algn="l" defTabSz="913667" rtl="0" eaLnBrk="1" latinLnBrk="0" hangingPunct="1">
        <a:defRPr sz="1800" kern="1200">
          <a:solidFill>
            <a:schemeClr val="tx1"/>
          </a:solidFill>
          <a:latin typeface="+mn-lt"/>
          <a:ea typeface="+mn-ea"/>
          <a:cs typeface="+mn-cs"/>
        </a:defRPr>
      </a:lvl5pPr>
      <a:lvl6pPr marL="2284165" algn="l" defTabSz="913667" rtl="0" eaLnBrk="1" latinLnBrk="0" hangingPunct="1">
        <a:defRPr sz="1800" kern="1200">
          <a:solidFill>
            <a:schemeClr val="tx1"/>
          </a:solidFill>
          <a:latin typeface="+mn-lt"/>
          <a:ea typeface="+mn-ea"/>
          <a:cs typeface="+mn-cs"/>
        </a:defRPr>
      </a:lvl6pPr>
      <a:lvl7pPr marL="2741003" algn="l" defTabSz="913667" rtl="0" eaLnBrk="1" latinLnBrk="0" hangingPunct="1">
        <a:defRPr sz="1800" kern="1200">
          <a:solidFill>
            <a:schemeClr val="tx1"/>
          </a:solidFill>
          <a:latin typeface="+mn-lt"/>
          <a:ea typeface="+mn-ea"/>
          <a:cs typeface="+mn-cs"/>
        </a:defRPr>
      </a:lvl7pPr>
      <a:lvl8pPr marL="3197835" algn="l" defTabSz="913667" rtl="0" eaLnBrk="1" latinLnBrk="0" hangingPunct="1">
        <a:defRPr sz="1800" kern="1200">
          <a:solidFill>
            <a:schemeClr val="tx1"/>
          </a:solidFill>
          <a:latin typeface="+mn-lt"/>
          <a:ea typeface="+mn-ea"/>
          <a:cs typeface="+mn-cs"/>
        </a:defRPr>
      </a:lvl8pPr>
      <a:lvl9pPr marL="3654668" algn="l" defTabSz="9136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60363" y="395292"/>
            <a:ext cx="7078405"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2051" name="Text Placeholder 2"/>
          <p:cNvSpPr>
            <a:spLocks noGrp="1"/>
          </p:cNvSpPr>
          <p:nvPr>
            <p:ph type="body" idx="1"/>
          </p:nvPr>
        </p:nvSpPr>
        <p:spPr bwMode="auto">
          <a:xfrm>
            <a:off x="360363" y="1268413"/>
            <a:ext cx="8424862" cy="5040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8783" y="6597658"/>
            <a:ext cx="360363" cy="125413"/>
          </a:xfrm>
          <a:prstGeom prst="rect">
            <a:avLst/>
          </a:prstGeom>
        </p:spPr>
        <p:txBody>
          <a:bodyPr vert="horz" wrap="square" lIns="0" tIns="0" rIns="0" bIns="0" numCol="1" anchor="b" anchorCtr="0" compatLnSpc="1">
            <a:prstTxWarp prst="textNoShape">
              <a:avLst/>
            </a:prstTxWarp>
            <a:noAutofit/>
          </a:bodyPr>
          <a:lstStyle>
            <a:lvl1pPr>
              <a:defRPr sz="1000" b="1">
                <a:solidFill>
                  <a:schemeClr val="tx2"/>
                </a:solidFill>
                <a:latin typeface="Arial" pitchFamily="34" charset="0"/>
                <a:cs typeface="Arial" pitchFamily="34" charset="0"/>
              </a:defRPr>
            </a:lvl1pPr>
          </a:lstStyle>
          <a:p>
            <a:pPr defTabSz="914107" fontAlgn="base">
              <a:spcBef>
                <a:spcPct val="0"/>
              </a:spcBef>
              <a:spcAft>
                <a:spcPct val="0"/>
              </a:spcAft>
              <a:defRPr/>
            </a:pPr>
            <a:fld id="{E9047ECA-DA55-4688-9044-9090149E0154}" type="slidenum">
              <a:rPr lang="en-US">
                <a:solidFill>
                  <a:srgbClr val="002776"/>
                </a:solidFill>
              </a:rPr>
              <a:pPr defTabSz="914107" fontAlgn="base">
                <a:spcBef>
                  <a:spcPct val="0"/>
                </a:spcBef>
                <a:spcAft>
                  <a:spcPct val="0"/>
                </a:spcAft>
                <a:defRPr/>
              </a:pPr>
              <a:t>‹#›</a:t>
            </a:fld>
            <a:endParaRPr lang="en-US" dirty="0">
              <a:solidFill>
                <a:srgbClr val="002776"/>
              </a:solidFill>
            </a:endParaRPr>
          </a:p>
        </p:txBody>
      </p:sp>
      <p:sp>
        <p:nvSpPr>
          <p:cNvPr id="8" name="TextBox 7"/>
          <p:cNvSpPr txBox="1"/>
          <p:nvPr/>
        </p:nvSpPr>
        <p:spPr>
          <a:xfrm>
            <a:off x="358777" y="-255582"/>
            <a:ext cx="2430152" cy="123111"/>
          </a:xfrm>
          <a:prstGeom prst="rect">
            <a:avLst/>
          </a:prstGeom>
          <a:noFill/>
        </p:spPr>
        <p:txBody>
          <a:bodyPr wrap="none" lIns="0" tIns="0" rIns="0" bIns="0">
            <a:spAutoFit/>
          </a:bodyPr>
          <a:lstStyle/>
          <a:p>
            <a:pPr defTabSz="914107">
              <a:spcAft>
                <a:spcPts val="300"/>
              </a:spcAft>
              <a:defRPr/>
            </a:pPr>
            <a:r>
              <a:rPr lang="en-US" sz="800" b="1" dirty="0" smtClean="0">
                <a:solidFill>
                  <a:srgbClr val="FFFFFF"/>
                </a:solidFill>
                <a:cs typeface="Arial" charset="0"/>
              </a:rPr>
              <a:t>Deloitte-LBG </a:t>
            </a:r>
            <a:r>
              <a:rPr lang="en-US" sz="800" b="1" dirty="0">
                <a:solidFill>
                  <a:srgbClr val="FFFFFF"/>
                </a:solidFill>
                <a:cs typeface="Arial" charset="0"/>
              </a:rPr>
              <a:t>UK screen 4:3 (19.05 cm x 25.40 cm)</a:t>
            </a:r>
          </a:p>
        </p:txBody>
      </p:sp>
      <p:pic>
        <p:nvPicPr>
          <p:cNvPr id="9" name="Picture 2" descr="P:\שולחן העבודה\logo -111111 reshut copy.gi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286625" y="0"/>
            <a:ext cx="185737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66191"/>
      </p:ext>
    </p:extLst>
  </p:cSld>
  <p:clrMap bg1="lt1" tx1="dk1" bg2="lt2" tx2="dk2" accent1="accent1" accent2="accent2" accent3="accent3" accent4="accent4" accent5="accent5" accent6="accent6" hlink="hlink" folHlink="folHlink"/>
  <p:sldLayoutIdLst>
    <p:sldLayoutId id="2147483688"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33" r:id="rId17"/>
  </p:sldLayoutIdLst>
  <p:timing>
    <p:tnLst>
      <p:par>
        <p:cTn id="1" dur="indefinite" restart="never" nodeType="tmRoot"/>
      </p:par>
    </p:tnLst>
  </p:timing>
  <p:hf hdr="0" ftr="0" dt="0"/>
  <p:txStyles>
    <p:titleStyle>
      <a:lvl1pPr algn="r" rtl="1" eaLnBrk="0" fontAlgn="base" hangingPunct="0">
        <a:spcBef>
          <a:spcPct val="0"/>
        </a:spcBef>
        <a:spcAft>
          <a:spcPct val="0"/>
        </a:spcAft>
        <a:defRPr sz="2400" b="1" kern="1200">
          <a:solidFill>
            <a:schemeClr val="tx2"/>
          </a:solidFill>
          <a:latin typeface="+mn-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6799" algn="l" rtl="0" eaLnBrk="1" fontAlgn="base" hangingPunct="1">
        <a:spcBef>
          <a:spcPct val="0"/>
        </a:spcBef>
        <a:spcAft>
          <a:spcPct val="0"/>
        </a:spcAft>
        <a:defRPr sz="2400" b="1">
          <a:solidFill>
            <a:schemeClr val="tx2"/>
          </a:solidFill>
          <a:latin typeface="Arial" charset="0"/>
        </a:defRPr>
      </a:lvl6pPr>
      <a:lvl7pPr marL="913597" algn="l" rtl="0" eaLnBrk="1" fontAlgn="base" hangingPunct="1">
        <a:spcBef>
          <a:spcPct val="0"/>
        </a:spcBef>
        <a:spcAft>
          <a:spcPct val="0"/>
        </a:spcAft>
        <a:defRPr sz="2400" b="1">
          <a:solidFill>
            <a:schemeClr val="tx2"/>
          </a:solidFill>
          <a:latin typeface="Arial" charset="0"/>
        </a:defRPr>
      </a:lvl7pPr>
      <a:lvl8pPr marL="1370398" algn="l" rtl="0" eaLnBrk="1" fontAlgn="base" hangingPunct="1">
        <a:spcBef>
          <a:spcPct val="0"/>
        </a:spcBef>
        <a:spcAft>
          <a:spcPct val="0"/>
        </a:spcAft>
        <a:defRPr sz="2400" b="1">
          <a:solidFill>
            <a:schemeClr val="tx2"/>
          </a:solidFill>
          <a:latin typeface="Arial" charset="0"/>
        </a:defRPr>
      </a:lvl8pPr>
      <a:lvl9pPr marL="1827196" algn="l" rtl="0" eaLnBrk="1" fontAlgn="base" hangingPunct="1">
        <a:spcBef>
          <a:spcPct val="0"/>
        </a:spcBef>
        <a:spcAft>
          <a:spcPct val="0"/>
        </a:spcAft>
        <a:defRPr sz="2400" b="1">
          <a:solidFill>
            <a:schemeClr val="tx2"/>
          </a:solidFill>
          <a:latin typeface="Arial" charset="0"/>
        </a:defRPr>
      </a:lvl9pPr>
    </p:titleStyle>
    <p:bodyStyle>
      <a:lvl1pPr marL="342600" indent="-342600" algn="r" rtl="1" eaLnBrk="0" fontAlgn="base" hangingPunct="0">
        <a:spcBef>
          <a:spcPts val="13"/>
        </a:spcBef>
        <a:spcAft>
          <a:spcPct val="0"/>
        </a:spcAft>
        <a:buFont typeface="Arial" charset="0"/>
        <a:defRPr lang="en-US" kern="1200" dirty="0">
          <a:solidFill>
            <a:schemeClr val="tx2"/>
          </a:solidFill>
          <a:latin typeface="+mn-lt"/>
          <a:ea typeface="+mj-ea"/>
          <a:cs typeface="+mj-cs"/>
        </a:defRPr>
      </a:lvl1pPr>
      <a:lvl2pPr marL="179231" indent="-179231" algn="r" rtl="1" eaLnBrk="0" fontAlgn="base" hangingPunct="0">
        <a:spcBef>
          <a:spcPts val="400"/>
        </a:spcBef>
        <a:spcAft>
          <a:spcPct val="0"/>
        </a:spcAft>
        <a:buFont typeface="Arial" charset="0"/>
        <a:buChar char="•"/>
        <a:defRPr lang="en-US" kern="1200" dirty="0">
          <a:solidFill>
            <a:schemeClr val="tx2"/>
          </a:solidFill>
          <a:latin typeface="+mn-lt"/>
          <a:ea typeface="+mj-ea"/>
          <a:cs typeface="+mj-cs"/>
        </a:defRPr>
      </a:lvl2pPr>
      <a:lvl3pPr marL="358460" indent="-179231" algn="r" rtl="1" eaLnBrk="0" fontAlgn="base" hangingPunct="0">
        <a:spcBef>
          <a:spcPts val="400"/>
        </a:spcBef>
        <a:spcAft>
          <a:spcPct val="0"/>
        </a:spcAft>
        <a:buFont typeface="Arial" charset="0"/>
        <a:buChar char="‒"/>
        <a:defRPr lang="en-US" sz="1600" kern="1200" dirty="0">
          <a:solidFill>
            <a:schemeClr val="tx2"/>
          </a:solidFill>
          <a:latin typeface="+mn-lt"/>
          <a:ea typeface="+mj-ea"/>
          <a:cs typeface="+mj-cs"/>
        </a:defRPr>
      </a:lvl3pPr>
      <a:lvl4pPr marL="539276" indent="-179231" algn="r" rtl="1" eaLnBrk="0" fontAlgn="base" hangingPunct="0">
        <a:spcBef>
          <a:spcPts val="400"/>
        </a:spcBef>
        <a:spcAft>
          <a:spcPct val="0"/>
        </a:spcAft>
        <a:buFont typeface="Arial" charset="0"/>
        <a:buChar char="•"/>
        <a:defRPr lang="en-US" sz="1600" kern="1200" dirty="0">
          <a:solidFill>
            <a:schemeClr val="tx2"/>
          </a:solidFill>
          <a:latin typeface="+mn-lt"/>
          <a:ea typeface="+mj-ea"/>
          <a:cs typeface="+mj-cs"/>
        </a:defRPr>
      </a:lvl4pPr>
      <a:lvl5pPr marL="718507" indent="-179231" algn="r" rtl="1" eaLnBrk="0" fontAlgn="base" hangingPunct="0">
        <a:spcBef>
          <a:spcPts val="400"/>
        </a:spcBef>
        <a:spcAft>
          <a:spcPct val="0"/>
        </a:spcAft>
        <a:buFont typeface="Arial" charset="0"/>
        <a:buChar char="‒"/>
        <a:defRPr lang="en-GB" sz="1600" kern="1200" dirty="0">
          <a:solidFill>
            <a:schemeClr val="tx2"/>
          </a:solidFill>
          <a:latin typeface="+mn-lt"/>
          <a:ea typeface="+mj-ea"/>
          <a:cs typeface="+mj-cs"/>
        </a:defRPr>
      </a:lvl5pPr>
      <a:lvl6pPr marL="899212" indent="-179841" algn="l" defTabSz="913597" rtl="0" eaLnBrk="1" latinLnBrk="0" hangingPunct="1">
        <a:spcBef>
          <a:spcPts val="0"/>
        </a:spcBef>
        <a:spcAft>
          <a:spcPts val="300"/>
        </a:spcAft>
        <a:buFont typeface="Arial" pitchFamily="34" charset="0"/>
        <a:buChar char="•"/>
        <a:defRPr sz="1600" kern="1200" baseline="0">
          <a:solidFill>
            <a:schemeClr val="tx2"/>
          </a:solidFill>
          <a:latin typeface="+mn-lt"/>
          <a:ea typeface="+mn-ea"/>
          <a:cs typeface="+mn-cs"/>
        </a:defRPr>
      </a:lvl6pPr>
      <a:lvl7pPr marL="1078552" indent="-179841" algn="l" defTabSz="913597" rtl="0" eaLnBrk="1" latinLnBrk="0" hangingPunct="1">
        <a:spcBef>
          <a:spcPts val="0"/>
        </a:spcBef>
        <a:spcAft>
          <a:spcPts val="300"/>
        </a:spcAft>
        <a:buFont typeface="Arial" pitchFamily="34" charset="0"/>
        <a:buChar char="‒"/>
        <a:defRPr sz="1400" kern="1200">
          <a:solidFill>
            <a:schemeClr val="tx2"/>
          </a:solidFill>
          <a:latin typeface="+mn-lt"/>
          <a:ea typeface="+mn-ea"/>
          <a:cs typeface="+mn-cs"/>
        </a:defRPr>
      </a:lvl7pPr>
      <a:lvl8pPr marL="1258896" indent="-179841" algn="l" defTabSz="913597" rtl="0" eaLnBrk="1" latinLnBrk="0" hangingPunct="1">
        <a:spcBef>
          <a:spcPts val="0"/>
        </a:spcBef>
        <a:spcAft>
          <a:spcPts val="300"/>
        </a:spcAft>
        <a:buFont typeface="Arial" pitchFamily="34" charset="0"/>
        <a:buChar char="•"/>
        <a:defRPr sz="1400" kern="1200">
          <a:solidFill>
            <a:schemeClr val="tx2"/>
          </a:solidFill>
          <a:latin typeface="+mn-lt"/>
          <a:ea typeface="+mn-ea"/>
          <a:cs typeface="+mn-cs"/>
        </a:defRPr>
      </a:lvl8pPr>
      <a:lvl9pPr marL="1438738" indent="-179841" algn="l" defTabSz="913597" rtl="0" eaLnBrk="1" latinLnBrk="0" hangingPunct="1">
        <a:spcBef>
          <a:spcPts val="0"/>
        </a:spcBef>
        <a:spcAft>
          <a:spcPts val="300"/>
        </a:spcAft>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3597" rtl="0" eaLnBrk="1" latinLnBrk="0" hangingPunct="1">
        <a:defRPr sz="1800" kern="1200">
          <a:solidFill>
            <a:schemeClr val="tx1"/>
          </a:solidFill>
          <a:latin typeface="+mn-lt"/>
          <a:ea typeface="+mn-ea"/>
          <a:cs typeface="+mn-cs"/>
        </a:defRPr>
      </a:lvl1pPr>
      <a:lvl2pPr marL="456799" algn="l" defTabSz="913597" rtl="0" eaLnBrk="1" latinLnBrk="0" hangingPunct="1">
        <a:defRPr sz="1800" kern="1200">
          <a:solidFill>
            <a:schemeClr val="tx1"/>
          </a:solidFill>
          <a:latin typeface="+mn-lt"/>
          <a:ea typeface="+mn-ea"/>
          <a:cs typeface="+mn-cs"/>
        </a:defRPr>
      </a:lvl2pPr>
      <a:lvl3pPr marL="913597" algn="l" defTabSz="913597" rtl="0" eaLnBrk="1" latinLnBrk="0" hangingPunct="1">
        <a:defRPr sz="1800" kern="1200">
          <a:solidFill>
            <a:schemeClr val="tx1"/>
          </a:solidFill>
          <a:latin typeface="+mn-lt"/>
          <a:ea typeface="+mn-ea"/>
          <a:cs typeface="+mn-cs"/>
        </a:defRPr>
      </a:lvl3pPr>
      <a:lvl4pPr marL="1370398" algn="l" defTabSz="913597" rtl="0" eaLnBrk="1" latinLnBrk="0" hangingPunct="1">
        <a:defRPr sz="1800" kern="1200">
          <a:solidFill>
            <a:schemeClr val="tx1"/>
          </a:solidFill>
          <a:latin typeface="+mn-lt"/>
          <a:ea typeface="+mn-ea"/>
          <a:cs typeface="+mn-cs"/>
        </a:defRPr>
      </a:lvl4pPr>
      <a:lvl5pPr marL="1827196" algn="l" defTabSz="913597" rtl="0" eaLnBrk="1" latinLnBrk="0" hangingPunct="1">
        <a:defRPr sz="1800" kern="1200">
          <a:solidFill>
            <a:schemeClr val="tx1"/>
          </a:solidFill>
          <a:latin typeface="+mn-lt"/>
          <a:ea typeface="+mn-ea"/>
          <a:cs typeface="+mn-cs"/>
        </a:defRPr>
      </a:lvl5pPr>
      <a:lvl6pPr marL="2283996" algn="l" defTabSz="913597" rtl="0" eaLnBrk="1" latinLnBrk="0" hangingPunct="1">
        <a:defRPr sz="1800" kern="1200">
          <a:solidFill>
            <a:schemeClr val="tx1"/>
          </a:solidFill>
          <a:latin typeface="+mn-lt"/>
          <a:ea typeface="+mn-ea"/>
          <a:cs typeface="+mn-cs"/>
        </a:defRPr>
      </a:lvl6pPr>
      <a:lvl7pPr marL="2740796" algn="l" defTabSz="913597" rtl="0" eaLnBrk="1" latinLnBrk="0" hangingPunct="1">
        <a:defRPr sz="1800" kern="1200">
          <a:solidFill>
            <a:schemeClr val="tx1"/>
          </a:solidFill>
          <a:latin typeface="+mn-lt"/>
          <a:ea typeface="+mn-ea"/>
          <a:cs typeface="+mn-cs"/>
        </a:defRPr>
      </a:lvl7pPr>
      <a:lvl8pPr marL="3197594" algn="l" defTabSz="913597" rtl="0" eaLnBrk="1" latinLnBrk="0" hangingPunct="1">
        <a:defRPr sz="1800" kern="1200">
          <a:solidFill>
            <a:schemeClr val="tx1"/>
          </a:solidFill>
          <a:latin typeface="+mn-lt"/>
          <a:ea typeface="+mn-ea"/>
          <a:cs typeface="+mn-cs"/>
        </a:defRPr>
      </a:lvl8pPr>
      <a:lvl9pPr marL="3654394" algn="l" defTabSz="9135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6.tiff"/><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chart" Target="../charts/chart1.xml"/><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5"/>
          <p:cNvSpPr txBox="1">
            <a:spLocks/>
          </p:cNvSpPr>
          <p:nvPr/>
        </p:nvSpPr>
        <p:spPr bwMode="gray">
          <a:xfrm>
            <a:off x="4102100" y="4076700"/>
            <a:ext cx="4691063" cy="277813"/>
          </a:xfrm>
          <a:prstGeom prst="rect">
            <a:avLst/>
          </a:prstGeom>
        </p:spPr>
        <p:txBody>
          <a:bodyPr vert="horz" lIns="91367" tIns="45683" rIns="91367" bIns="45683" rtlCol="0">
            <a:normAutofit fontScale="85000" lnSpcReduction="20000"/>
          </a:bodyPr>
          <a:lstStyle>
            <a:lvl1pPr marL="266700" indent="-266700" algn="r" defTabSz="913667" rtl="1" eaLnBrk="1" latinLnBrk="0" hangingPunct="1">
              <a:lnSpc>
                <a:spcPct val="100000"/>
              </a:lnSpc>
              <a:spcBef>
                <a:spcPct val="20000"/>
              </a:spcBef>
              <a:buFont typeface="Arial" pitchFamily="34" charset="0"/>
              <a:buChar char="•"/>
              <a:defRPr sz="2000" b="1" kern="1200" smtClean="0">
                <a:solidFill>
                  <a:srgbClr val="000000"/>
                </a:solidFill>
                <a:latin typeface="Arial" pitchFamily="34" charset="0"/>
                <a:ea typeface="+mn-ea"/>
                <a:cs typeface="+mn-cs"/>
              </a:defRPr>
            </a:lvl1pPr>
            <a:lvl2pPr marL="539750" indent="-273050" algn="r" defTabSz="913667" rtl="1" eaLnBrk="1" latinLnBrk="0" hangingPunct="1">
              <a:spcBef>
                <a:spcPct val="20000"/>
              </a:spcBef>
              <a:buFont typeface="Arial" pitchFamily="34" charset="0"/>
              <a:buChar char="–"/>
              <a:defRPr sz="1400" kern="1200" baseline="0">
                <a:solidFill>
                  <a:srgbClr val="000000"/>
                </a:solidFill>
                <a:latin typeface="+mn-lt"/>
                <a:ea typeface="+mn-ea"/>
                <a:cs typeface="+mn-cs"/>
              </a:defRPr>
            </a:lvl2pPr>
            <a:lvl3pPr marL="806450" indent="-266700" algn="r" defTabSz="913667" rtl="1" eaLnBrk="1" latinLnBrk="0" hangingPunct="1">
              <a:spcBef>
                <a:spcPct val="20000"/>
              </a:spcBef>
              <a:buFont typeface="Arial" pitchFamily="34" charset="0"/>
              <a:buChar char="•"/>
              <a:defRPr sz="1200" kern="1200">
                <a:solidFill>
                  <a:srgbClr val="000000"/>
                </a:solidFill>
                <a:latin typeface="+mn-lt"/>
                <a:ea typeface="+mn-ea"/>
                <a:cs typeface="+mn-cs"/>
              </a:defRPr>
            </a:lvl3pPr>
            <a:lvl4pPr marL="1598919" indent="-228416" algn="l" defTabSz="913667" rtl="0" eaLnBrk="1" latinLnBrk="0" hangingPunct="1">
              <a:spcBef>
                <a:spcPct val="20000"/>
              </a:spcBef>
              <a:buFont typeface="Arial" pitchFamily="34" charset="0"/>
              <a:buChar char="–"/>
              <a:defRPr sz="1100" kern="1200">
                <a:solidFill>
                  <a:srgbClr val="000000"/>
                </a:solidFill>
                <a:latin typeface="+mn-lt"/>
                <a:ea typeface="+mn-ea"/>
                <a:cs typeface="+mn-cs"/>
              </a:defRPr>
            </a:lvl4pPr>
            <a:lvl5pPr marL="2055752" indent="-228416" algn="l" defTabSz="913667" rtl="0" eaLnBrk="1" latinLnBrk="0" hangingPunct="1">
              <a:spcBef>
                <a:spcPct val="20000"/>
              </a:spcBef>
              <a:buFont typeface="Arial" pitchFamily="34" charset="0"/>
              <a:buChar char="»"/>
              <a:defRPr sz="1100" kern="1200">
                <a:solidFill>
                  <a:srgbClr val="000000"/>
                </a:solidFill>
                <a:latin typeface="+mn-lt"/>
                <a:ea typeface="+mn-ea"/>
                <a:cs typeface="+mn-cs"/>
              </a:defRPr>
            </a:lvl5pPr>
            <a:lvl6pPr marL="2512585"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18"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52"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85" indent="-228416" algn="l" defTabSz="913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e-IL" sz="1800" b="0" dirty="0" smtClean="0">
                <a:latin typeface="Tahoma" pitchFamily="34" charset="0"/>
                <a:cs typeface="Tahoma" pitchFamily="34" charset="0"/>
              </a:rPr>
              <a:t>נובמבר, 2013</a:t>
            </a:r>
            <a:endParaRPr lang="he-IL" sz="1800" b="0" dirty="0">
              <a:latin typeface="Tahoma" pitchFamily="34" charset="0"/>
              <a:cs typeface="Tahoma" pitchFamily="34" charset="0"/>
            </a:endParaRPr>
          </a:p>
        </p:txBody>
      </p:sp>
      <p:sp>
        <p:nvSpPr>
          <p:cNvPr id="6" name="כותרת 1"/>
          <p:cNvSpPr txBox="1">
            <a:spLocks/>
          </p:cNvSpPr>
          <p:nvPr/>
        </p:nvSpPr>
        <p:spPr bwMode="gray">
          <a:xfrm>
            <a:off x="524933" y="2611438"/>
            <a:ext cx="8268231" cy="1150937"/>
          </a:xfrm>
          <a:prstGeom prst="rect">
            <a:avLst/>
          </a:prstGeom>
        </p:spPr>
        <p:txBody>
          <a:bodyPr vert="horz" lIns="0" tIns="0" rIns="0" bIns="0" rtlCol="0" anchor="b">
            <a:noAutofit/>
          </a:bodyPr>
          <a:lstStyle>
            <a:lvl1pPr algn="r" defTabSz="913667" rtl="1" eaLnBrk="1" latinLnBrk="0" hangingPunct="1">
              <a:lnSpc>
                <a:spcPct val="85000"/>
              </a:lnSpc>
              <a:spcBef>
                <a:spcPct val="0"/>
              </a:spcBef>
              <a:buNone/>
              <a:defRPr sz="3200" b="0" kern="1200" baseline="0" smtClean="0">
                <a:solidFill>
                  <a:srgbClr val="002776"/>
                </a:solidFill>
                <a:latin typeface="Times New Roman" pitchFamily="18" charset="0"/>
                <a:ea typeface="Tahoma" pitchFamily="34" charset="0"/>
                <a:cs typeface="Tahoma" pitchFamily="34" charset="0"/>
              </a:defRPr>
            </a:lvl1pPr>
          </a:lstStyle>
          <a:p>
            <a:r>
              <a:rPr lang="he-IL" b="1" dirty="0" smtClean="0">
                <a:latin typeface="Tahoma" pitchFamily="34" charset="0"/>
              </a:rPr>
              <a:t>הפיכת החברות הממשלתיות לרווחיות, יעילות, מקצועיות ונקיות</a:t>
            </a:r>
            <a:br>
              <a:rPr lang="he-IL" b="1" dirty="0" smtClean="0">
                <a:latin typeface="Tahoma" pitchFamily="34" charset="0"/>
              </a:rPr>
            </a:br>
            <a:r>
              <a:rPr lang="he-IL" dirty="0" smtClean="0">
                <a:latin typeface="Tahoma" pitchFamily="34" charset="0"/>
              </a:rPr>
              <a:t/>
            </a:r>
            <a:br>
              <a:rPr lang="he-IL" dirty="0" smtClean="0">
                <a:latin typeface="Tahoma" pitchFamily="34" charset="0"/>
              </a:rPr>
            </a:br>
            <a:endParaRPr lang="he-IL" sz="2400" dirty="0">
              <a:latin typeface="Tahoma" pitchFamily="34" charset="0"/>
            </a:endParaRPr>
          </a:p>
        </p:txBody>
      </p:sp>
      <p:sp>
        <p:nvSpPr>
          <p:cNvPr id="7" name="מלבן 6"/>
          <p:cNvSpPr/>
          <p:nvPr/>
        </p:nvSpPr>
        <p:spPr>
          <a:xfrm>
            <a:off x="0" y="6717671"/>
            <a:ext cx="9144000" cy="14032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323992"/>
            <a:ext cx="4196638" cy="2529369"/>
          </a:xfrm>
          <a:prstGeom prst="rect">
            <a:avLst/>
          </a:prstGeom>
        </p:spPr>
      </p:pic>
    </p:spTree>
    <p:extLst>
      <p:ext uri="{BB962C8B-B14F-4D97-AF65-F5344CB8AC3E}">
        <p14:creationId xmlns:p14="http://schemas.microsoft.com/office/powerpoint/2010/main" val="2580022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8777" y="3167390"/>
            <a:ext cx="8424000" cy="523220"/>
          </a:xfrm>
        </p:spPr>
        <p:txBody>
          <a:bodyPr>
            <a:normAutofit/>
          </a:bodyPr>
          <a:lstStyle/>
          <a:p>
            <a:pPr algn="r" rtl="1"/>
            <a:r>
              <a:rPr lang="he-IL" dirty="0" smtClean="0">
                <a:latin typeface="Tahoma" pitchFamily="34" charset="0"/>
                <a:ea typeface="Tahoma" pitchFamily="34" charset="0"/>
                <a:cs typeface="Tahoma" pitchFamily="34" charset="0"/>
              </a:rPr>
              <a:t>נבחרת הדירקטורים</a:t>
            </a:r>
            <a:endParaRPr lang="en-GB"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1"/>
          </p:nvPr>
        </p:nvSpPr>
        <p:spPr/>
        <p:txBody>
          <a:bodyPr/>
          <a:lstStyle/>
          <a:p>
            <a:pPr>
              <a:defRPr/>
            </a:pPr>
            <a:fld id="{42FB292C-4DF8-480F-98E4-F1E0D367CA4D}" type="slidenum">
              <a:rPr lang="en-US" smtClean="0"/>
              <a:pPr>
                <a:defRPr/>
              </a:pPr>
              <a:t>10</a:t>
            </a:fld>
            <a:endParaRPr lang="en-US" dirty="0"/>
          </a:p>
        </p:txBody>
      </p:sp>
    </p:spTree>
    <p:extLst>
      <p:ext uri="{BB962C8B-B14F-4D97-AF65-F5344CB8AC3E}">
        <p14:creationId xmlns:p14="http://schemas.microsoft.com/office/powerpoint/2010/main" val="1353202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body" sz="quarter" idx="10"/>
          </p:nvPr>
        </p:nvSpPr>
        <p:spPr/>
        <p:txBody>
          <a:bodyPr/>
          <a:lstStyle/>
          <a:p>
            <a:pPr>
              <a:buFont typeface="Wingdings" pitchFamily="2" charset="2"/>
              <a:buChar char="§"/>
            </a:pPr>
            <a:r>
              <a:rPr lang="he-IL" sz="2800" dirty="0"/>
              <a:t>חיזוק עצמאות הדירקטורים ואי תלותם</a:t>
            </a:r>
          </a:p>
          <a:p>
            <a:pPr>
              <a:buFont typeface="Wingdings" pitchFamily="2" charset="2"/>
              <a:buChar char="§"/>
            </a:pPr>
            <a:r>
              <a:rPr lang="he-IL" sz="2800" dirty="0"/>
              <a:t>שיפור איכות הדירקטורים בחברות הממשלתיות</a:t>
            </a:r>
          </a:p>
          <a:p>
            <a:pPr lvl="0">
              <a:buFont typeface="Wingdings" pitchFamily="2" charset="2"/>
              <a:buChar char="§"/>
            </a:pPr>
            <a:r>
              <a:rPr lang="he-IL" sz="2800" dirty="0" smtClean="0"/>
              <a:t>הגדלת רמת איוש הדירקטוריונים</a:t>
            </a:r>
          </a:p>
          <a:p>
            <a:pPr marL="0" lvl="0" indent="0">
              <a:buNone/>
            </a:pPr>
            <a:r>
              <a:rPr lang="he-IL" sz="2800" dirty="0" smtClean="0"/>
              <a:t>כל זאת </a:t>
            </a:r>
            <a:r>
              <a:rPr lang="he-IL" sz="2800" dirty="0"/>
              <a:t>באמצעות איתור </a:t>
            </a:r>
            <a:r>
              <a:rPr lang="he-IL" sz="2800" dirty="0" smtClean="0"/>
              <a:t>המועמדים המתאימים ביותר, </a:t>
            </a:r>
            <a:r>
              <a:rPr lang="he-IL" sz="2800" dirty="0"/>
              <a:t>תוך שמירה על עקרונות השוויון והשקיפות, ובהתאמה להמלצות </a:t>
            </a:r>
            <a:r>
              <a:rPr lang="en-US" sz="2800" dirty="0" smtClean="0"/>
              <a:t/>
            </a:r>
            <a:br>
              <a:rPr lang="en-US" sz="2800" dirty="0" smtClean="0"/>
            </a:br>
            <a:r>
              <a:rPr lang="he-IL" sz="2800" dirty="0" smtClean="0"/>
              <a:t>ה-</a:t>
            </a:r>
            <a:r>
              <a:rPr lang="en-US" sz="2800" dirty="0" smtClean="0"/>
              <a:t>OECD</a:t>
            </a:r>
            <a:endParaRPr lang="en-US" sz="2800" dirty="0"/>
          </a:p>
          <a:p>
            <a:pPr>
              <a:buFont typeface="Wingdings" pitchFamily="2" charset="2"/>
              <a:buChar char="§"/>
            </a:pPr>
            <a:endParaRPr lang="he-IL" dirty="0" smtClean="0"/>
          </a:p>
          <a:p>
            <a:pPr>
              <a:buFont typeface="Wingdings" pitchFamily="2" charset="2"/>
              <a:buChar char="§"/>
            </a:pPr>
            <a:endParaRPr lang="he-IL" dirty="0" smtClean="0"/>
          </a:p>
          <a:p>
            <a:pPr>
              <a:buFont typeface="Wingdings" pitchFamily="2" charset="2"/>
              <a:buChar char="§"/>
            </a:pPr>
            <a:endParaRPr lang="he-IL" dirty="0"/>
          </a:p>
        </p:txBody>
      </p:sp>
      <p:sp>
        <p:nvSpPr>
          <p:cNvPr id="2" name="כותרת 1"/>
          <p:cNvSpPr>
            <a:spLocks noGrp="1"/>
          </p:cNvSpPr>
          <p:nvPr>
            <p:ph type="title"/>
          </p:nvPr>
        </p:nvSpPr>
        <p:spPr/>
        <p:txBody>
          <a:bodyPr anchor="ctr"/>
          <a:lstStyle/>
          <a:p>
            <a:r>
              <a:rPr lang="he-IL" dirty="0" smtClean="0"/>
              <a:t>מטרת המהלך</a:t>
            </a:r>
            <a:endParaRPr lang="he-IL" dirty="0"/>
          </a:p>
        </p:txBody>
      </p:sp>
      <p:pic>
        <p:nvPicPr>
          <p:cNvPr id="1026" name="Picture 2" descr="Y:\Trigger-PC1\Deloitte Icons and Pictures\מטרה\חץ במטרה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253" y="3447106"/>
            <a:ext cx="3622099" cy="316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15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4"/>
          <p:cNvSpPr/>
          <p:nvPr/>
        </p:nvSpPr>
        <p:spPr>
          <a:xfrm flipV="1">
            <a:off x="2557422" y="5805309"/>
            <a:ext cx="4341821" cy="604600"/>
          </a:xfrm>
          <a:prstGeom prst="trapezoid">
            <a:avLst/>
          </a:prstGeom>
          <a:solidFill>
            <a:schemeClr val="accent2">
              <a:lumMod val="20000"/>
              <a:lumOff val="80000"/>
            </a:schemeClr>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a:solidFill>
                <a:srgbClr val="000000"/>
              </a:solidFill>
            </a:endParaRPr>
          </a:p>
        </p:txBody>
      </p:sp>
      <p:sp>
        <p:nvSpPr>
          <p:cNvPr id="2" name="כותרת 1"/>
          <p:cNvSpPr>
            <a:spLocks noGrp="1"/>
          </p:cNvSpPr>
          <p:nvPr>
            <p:ph type="title"/>
          </p:nvPr>
        </p:nvSpPr>
        <p:spPr>
          <a:xfrm>
            <a:off x="457205" y="56889"/>
            <a:ext cx="8229600" cy="676536"/>
          </a:xfrm>
        </p:spPr>
        <p:txBody>
          <a:bodyPr vert="horz" lIns="0" tIns="0" rIns="0" bIns="0" rtlCol="0" anchor="ctr">
            <a:noAutofit/>
          </a:bodyPr>
          <a:lstStyle/>
          <a:p>
            <a:r>
              <a:rPr lang="he-IL" dirty="0"/>
              <a:t>יישום המודל המוצע</a:t>
            </a:r>
          </a:p>
        </p:txBody>
      </p:sp>
      <p:sp>
        <p:nvSpPr>
          <p:cNvPr id="15" name="Trapezoid 14"/>
          <p:cNvSpPr/>
          <p:nvPr/>
        </p:nvSpPr>
        <p:spPr>
          <a:xfrm flipV="1">
            <a:off x="1335524" y="832860"/>
            <a:ext cx="6915995" cy="604600"/>
          </a:xfrm>
          <a:prstGeom prst="trapezoid">
            <a:avLst/>
          </a:prstGeom>
          <a:solidFill>
            <a:schemeClr val="accent2">
              <a:lumMod val="20000"/>
              <a:lumOff val="80000"/>
            </a:schemeClr>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dirty="0">
              <a:solidFill>
                <a:srgbClr val="000000"/>
              </a:solidFill>
            </a:endParaRPr>
          </a:p>
        </p:txBody>
      </p:sp>
      <p:sp>
        <p:nvSpPr>
          <p:cNvPr id="65" name="Trapezoid 64"/>
          <p:cNvSpPr/>
          <p:nvPr/>
        </p:nvSpPr>
        <p:spPr>
          <a:xfrm flipV="1">
            <a:off x="1515426" y="1662028"/>
            <a:ext cx="6506060" cy="604600"/>
          </a:xfrm>
          <a:prstGeom prst="trapezoid">
            <a:avLst/>
          </a:prstGeom>
          <a:solidFill>
            <a:schemeClr val="accent2">
              <a:lumMod val="20000"/>
              <a:lumOff val="80000"/>
            </a:schemeClr>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a:solidFill>
                <a:srgbClr val="000000"/>
              </a:solidFill>
            </a:endParaRPr>
          </a:p>
        </p:txBody>
      </p:sp>
      <p:sp>
        <p:nvSpPr>
          <p:cNvPr id="66" name="Trapezoid 65"/>
          <p:cNvSpPr/>
          <p:nvPr/>
        </p:nvSpPr>
        <p:spPr>
          <a:xfrm flipV="1">
            <a:off x="1768531" y="2489271"/>
            <a:ext cx="5990618" cy="604600"/>
          </a:xfrm>
          <a:prstGeom prst="trapezoid">
            <a:avLst/>
          </a:prstGeom>
          <a:solidFill>
            <a:schemeClr val="accent2">
              <a:lumMod val="20000"/>
              <a:lumOff val="80000"/>
            </a:schemeClr>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a:solidFill>
                <a:srgbClr val="000000"/>
              </a:solidFill>
            </a:endParaRPr>
          </a:p>
        </p:txBody>
      </p:sp>
      <p:sp>
        <p:nvSpPr>
          <p:cNvPr id="67" name="Trapezoid 66"/>
          <p:cNvSpPr/>
          <p:nvPr/>
        </p:nvSpPr>
        <p:spPr>
          <a:xfrm flipV="1">
            <a:off x="1954829" y="3318281"/>
            <a:ext cx="5579312" cy="604600"/>
          </a:xfrm>
          <a:prstGeom prst="trapezoid">
            <a:avLst/>
          </a:prstGeom>
          <a:solidFill>
            <a:schemeClr val="accent2">
              <a:lumMod val="20000"/>
              <a:lumOff val="80000"/>
            </a:schemeClr>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a:solidFill>
                <a:srgbClr val="000000"/>
              </a:solidFill>
            </a:endParaRPr>
          </a:p>
        </p:txBody>
      </p:sp>
      <p:sp>
        <p:nvSpPr>
          <p:cNvPr id="68" name="Trapezoid 67"/>
          <p:cNvSpPr/>
          <p:nvPr/>
        </p:nvSpPr>
        <p:spPr>
          <a:xfrm flipV="1">
            <a:off x="2165023" y="4147291"/>
            <a:ext cx="5163056" cy="604600"/>
          </a:xfrm>
          <a:prstGeom prst="trapezoid">
            <a:avLst/>
          </a:prstGeom>
          <a:solidFill>
            <a:schemeClr val="accent2">
              <a:lumMod val="20000"/>
              <a:lumOff val="80000"/>
            </a:schemeClr>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a:solidFill>
                <a:srgbClr val="000000"/>
              </a:solidFill>
            </a:endParaRPr>
          </a:p>
        </p:txBody>
      </p:sp>
      <p:sp>
        <p:nvSpPr>
          <p:cNvPr id="16" name="TextBox 15"/>
          <p:cNvSpPr txBox="1"/>
          <p:nvPr/>
        </p:nvSpPr>
        <p:spPr>
          <a:xfrm>
            <a:off x="3325010" y="994072"/>
            <a:ext cx="2937022" cy="338554"/>
          </a:xfrm>
          <a:prstGeom prst="rect">
            <a:avLst/>
          </a:prstGeom>
          <a:noFill/>
        </p:spPr>
        <p:txBody>
          <a:bodyPr wrap="none" rtlCol="1">
            <a:spAutoFit/>
          </a:bodyPr>
          <a:lstStyle/>
          <a:p>
            <a:pPr algn="ctr" rtl="1"/>
            <a:r>
              <a:rPr lang="he-IL" sz="1600" spc="300" dirty="0" smtClean="0">
                <a:solidFill>
                  <a:srgbClr val="000000"/>
                </a:solidFill>
              </a:rPr>
              <a:t>פרסום לציבור המועמדים</a:t>
            </a:r>
            <a:endParaRPr lang="he-IL" sz="1600" spc="300" dirty="0">
              <a:solidFill>
                <a:srgbClr val="000000"/>
              </a:solidFill>
            </a:endParaRPr>
          </a:p>
        </p:txBody>
      </p:sp>
      <p:sp>
        <p:nvSpPr>
          <p:cNvPr id="70" name="TextBox 69"/>
          <p:cNvSpPr txBox="1"/>
          <p:nvPr/>
        </p:nvSpPr>
        <p:spPr>
          <a:xfrm>
            <a:off x="3319402" y="1793465"/>
            <a:ext cx="2948244" cy="338554"/>
          </a:xfrm>
          <a:prstGeom prst="rect">
            <a:avLst/>
          </a:prstGeom>
          <a:noFill/>
        </p:spPr>
        <p:txBody>
          <a:bodyPr wrap="none" rtlCol="1">
            <a:spAutoFit/>
          </a:bodyPr>
          <a:lstStyle/>
          <a:p>
            <a:pPr algn="ctr" rtl="1"/>
            <a:r>
              <a:rPr lang="he-IL" sz="1600" spc="300" dirty="0" smtClean="0">
                <a:solidFill>
                  <a:srgbClr val="000000"/>
                </a:solidFill>
              </a:rPr>
              <a:t>קליטת מועמדים וסינונם</a:t>
            </a:r>
            <a:endParaRPr lang="he-IL" sz="1600" spc="300" dirty="0">
              <a:solidFill>
                <a:srgbClr val="000000"/>
              </a:solidFill>
            </a:endParaRPr>
          </a:p>
        </p:txBody>
      </p:sp>
      <p:sp>
        <p:nvSpPr>
          <p:cNvPr id="71" name="TextBox 70"/>
          <p:cNvSpPr txBox="1"/>
          <p:nvPr/>
        </p:nvSpPr>
        <p:spPr>
          <a:xfrm>
            <a:off x="2208418" y="2638501"/>
            <a:ext cx="5014514" cy="338554"/>
          </a:xfrm>
          <a:prstGeom prst="rect">
            <a:avLst/>
          </a:prstGeom>
          <a:noFill/>
        </p:spPr>
        <p:txBody>
          <a:bodyPr wrap="none" rtlCol="1">
            <a:spAutoFit/>
          </a:bodyPr>
          <a:lstStyle/>
          <a:p>
            <a:pPr algn="ctr" rtl="1"/>
            <a:r>
              <a:rPr lang="he-IL" sz="1600" spc="300" dirty="0" smtClean="0">
                <a:solidFill>
                  <a:srgbClr val="000000"/>
                </a:solidFill>
              </a:rPr>
              <a:t>דירוג המועמדים עפ"י קריטריונים קשיחים</a:t>
            </a:r>
            <a:endParaRPr lang="he-IL" sz="1600" spc="300" dirty="0">
              <a:solidFill>
                <a:srgbClr val="000000"/>
              </a:solidFill>
            </a:endParaRPr>
          </a:p>
        </p:txBody>
      </p:sp>
      <p:sp>
        <p:nvSpPr>
          <p:cNvPr id="73" name="TextBox 72"/>
          <p:cNvSpPr txBox="1"/>
          <p:nvPr/>
        </p:nvSpPr>
        <p:spPr>
          <a:xfrm>
            <a:off x="2440652" y="4282848"/>
            <a:ext cx="4793299" cy="338554"/>
          </a:xfrm>
          <a:prstGeom prst="rect">
            <a:avLst/>
          </a:prstGeom>
          <a:noFill/>
        </p:spPr>
        <p:txBody>
          <a:bodyPr wrap="none" rtlCol="1">
            <a:spAutoFit/>
          </a:bodyPr>
          <a:lstStyle/>
          <a:p>
            <a:pPr algn="ctr" rtl="1"/>
            <a:r>
              <a:rPr lang="he-IL" sz="1600" spc="300" dirty="0" smtClean="0">
                <a:solidFill>
                  <a:srgbClr val="000000"/>
                </a:solidFill>
              </a:rPr>
              <a:t>גיבוש רשימת מועמדים מתאימים לחברה</a:t>
            </a:r>
            <a:endParaRPr lang="he-IL" sz="1600" spc="300" dirty="0">
              <a:solidFill>
                <a:srgbClr val="000000"/>
              </a:solidFill>
            </a:endParaRPr>
          </a:p>
        </p:txBody>
      </p:sp>
      <p:sp>
        <p:nvSpPr>
          <p:cNvPr id="74" name="TextBox 73"/>
          <p:cNvSpPr txBox="1"/>
          <p:nvPr/>
        </p:nvSpPr>
        <p:spPr>
          <a:xfrm>
            <a:off x="3606678" y="5953721"/>
            <a:ext cx="2082621" cy="338554"/>
          </a:xfrm>
          <a:prstGeom prst="rect">
            <a:avLst/>
          </a:prstGeom>
          <a:noFill/>
        </p:spPr>
        <p:txBody>
          <a:bodyPr wrap="none" rtlCol="1">
            <a:spAutoFit/>
          </a:bodyPr>
          <a:lstStyle/>
          <a:p>
            <a:pPr algn="ctr" rtl="1"/>
            <a:r>
              <a:rPr lang="he-IL" sz="1600" spc="300" dirty="0" smtClean="0">
                <a:solidFill>
                  <a:srgbClr val="000000"/>
                </a:solidFill>
              </a:rPr>
              <a:t>מינוי ע"י השרים</a:t>
            </a:r>
            <a:endParaRPr lang="he-IL" sz="1600" spc="300" dirty="0">
              <a:solidFill>
                <a:srgbClr val="000000"/>
              </a:solidFill>
            </a:endParaRPr>
          </a:p>
        </p:txBody>
      </p:sp>
      <p:sp>
        <p:nvSpPr>
          <p:cNvPr id="75" name="אליפסה 12"/>
          <p:cNvSpPr/>
          <p:nvPr/>
        </p:nvSpPr>
        <p:spPr>
          <a:xfrm>
            <a:off x="900753" y="929960"/>
            <a:ext cx="947647" cy="410400"/>
          </a:xfrm>
          <a:prstGeom prst="roundRect">
            <a:avLst>
              <a:gd name="adj" fmla="val 50000"/>
            </a:avLst>
          </a:prstGeom>
          <a:solidFill>
            <a:schemeClr val="bg1"/>
          </a:solidFill>
          <a:ln w="12700">
            <a:solidFill>
              <a:srgbClr val="91D4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en-US" sz="1400" b="1" dirty="0" smtClean="0">
                <a:solidFill>
                  <a:srgbClr val="2D6823"/>
                </a:solidFill>
              </a:rPr>
              <a:t>10.11.13 </a:t>
            </a:r>
            <a:r>
              <a:rPr lang="en-US" sz="1400" b="1" dirty="0">
                <a:solidFill>
                  <a:srgbClr val="2D6823"/>
                </a:solidFill>
              </a:rPr>
              <a:t>– 18.11.13</a:t>
            </a:r>
          </a:p>
        </p:txBody>
      </p:sp>
      <p:sp>
        <p:nvSpPr>
          <p:cNvPr id="76" name="אליפסה 12"/>
          <p:cNvSpPr/>
          <p:nvPr/>
        </p:nvSpPr>
        <p:spPr>
          <a:xfrm>
            <a:off x="1098397" y="1759128"/>
            <a:ext cx="947647" cy="410400"/>
          </a:xfrm>
          <a:prstGeom prst="roundRect">
            <a:avLst>
              <a:gd name="adj" fmla="val 50000"/>
            </a:avLst>
          </a:prstGeom>
          <a:solidFill>
            <a:schemeClr val="bg1"/>
          </a:solidFill>
          <a:ln w="12700">
            <a:solidFill>
              <a:srgbClr val="91D4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en-US" sz="1400" b="1" smtClean="0">
                <a:solidFill>
                  <a:srgbClr val="2D6823"/>
                </a:solidFill>
              </a:rPr>
              <a:t>18.11.13 </a:t>
            </a:r>
            <a:r>
              <a:rPr lang="en-US" sz="1400" b="1" dirty="0" smtClean="0">
                <a:solidFill>
                  <a:srgbClr val="2D6823"/>
                </a:solidFill>
              </a:rPr>
              <a:t>– 26.11.13</a:t>
            </a:r>
            <a:endParaRPr lang="en-US" sz="1400" b="1" dirty="0">
              <a:solidFill>
                <a:srgbClr val="2D6823"/>
              </a:solidFill>
            </a:endParaRPr>
          </a:p>
        </p:txBody>
      </p:sp>
      <p:sp>
        <p:nvSpPr>
          <p:cNvPr id="77" name="אליפסה 12"/>
          <p:cNvSpPr/>
          <p:nvPr/>
        </p:nvSpPr>
        <p:spPr>
          <a:xfrm>
            <a:off x="1240580" y="2586371"/>
            <a:ext cx="947647" cy="410400"/>
          </a:xfrm>
          <a:prstGeom prst="roundRect">
            <a:avLst>
              <a:gd name="adj" fmla="val 50000"/>
            </a:avLst>
          </a:prstGeom>
          <a:solidFill>
            <a:schemeClr val="bg1"/>
          </a:solidFill>
          <a:ln w="12700">
            <a:solidFill>
              <a:srgbClr val="91D4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en-US" sz="1400" b="1" dirty="0" smtClean="0">
                <a:solidFill>
                  <a:srgbClr val="2D6823"/>
                </a:solidFill>
              </a:rPr>
              <a:t>26.11.13 – 8.12.13</a:t>
            </a:r>
            <a:endParaRPr lang="en-US" sz="1400" b="1" dirty="0">
              <a:solidFill>
                <a:srgbClr val="2D6823"/>
              </a:solidFill>
            </a:endParaRPr>
          </a:p>
        </p:txBody>
      </p:sp>
      <p:sp>
        <p:nvSpPr>
          <p:cNvPr id="78" name="אליפסה 12"/>
          <p:cNvSpPr/>
          <p:nvPr/>
        </p:nvSpPr>
        <p:spPr>
          <a:xfrm>
            <a:off x="1553254" y="3415381"/>
            <a:ext cx="947647" cy="410400"/>
          </a:xfrm>
          <a:prstGeom prst="roundRect">
            <a:avLst>
              <a:gd name="adj" fmla="val 50000"/>
            </a:avLst>
          </a:prstGeom>
          <a:solidFill>
            <a:schemeClr val="bg1"/>
          </a:solidFill>
          <a:ln w="12700">
            <a:solidFill>
              <a:srgbClr val="91D4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en-US" sz="1400" b="1" dirty="0" smtClean="0">
                <a:solidFill>
                  <a:srgbClr val="2D6823"/>
                </a:solidFill>
              </a:rPr>
              <a:t>8.12.13 – 26.12.13</a:t>
            </a:r>
            <a:endParaRPr lang="en-US" b="1" dirty="0">
              <a:solidFill>
                <a:srgbClr val="2D6823"/>
              </a:solidFill>
            </a:endParaRPr>
          </a:p>
        </p:txBody>
      </p:sp>
      <p:sp>
        <p:nvSpPr>
          <p:cNvPr id="79" name="אליפסה 12"/>
          <p:cNvSpPr/>
          <p:nvPr/>
        </p:nvSpPr>
        <p:spPr>
          <a:xfrm>
            <a:off x="2090170" y="5902409"/>
            <a:ext cx="947647" cy="410400"/>
          </a:xfrm>
          <a:prstGeom prst="roundRect">
            <a:avLst>
              <a:gd name="adj" fmla="val 50000"/>
            </a:avLst>
          </a:prstGeom>
          <a:solidFill>
            <a:schemeClr val="bg1"/>
          </a:solidFill>
          <a:ln w="12700">
            <a:solidFill>
              <a:srgbClr val="91D4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en-US" b="1" dirty="0" smtClean="0">
                <a:solidFill>
                  <a:srgbClr val="2D6823"/>
                </a:solidFill>
              </a:rPr>
              <a:t>2014</a:t>
            </a:r>
            <a:endParaRPr lang="en-US" b="1" dirty="0">
              <a:solidFill>
                <a:srgbClr val="2D6823"/>
              </a:solidFill>
            </a:endParaRPr>
          </a:p>
        </p:txBody>
      </p:sp>
      <p:sp>
        <p:nvSpPr>
          <p:cNvPr id="24" name="Trapezoid 23"/>
          <p:cNvSpPr/>
          <p:nvPr/>
        </p:nvSpPr>
        <p:spPr>
          <a:xfrm flipV="1">
            <a:off x="2347228" y="4976301"/>
            <a:ext cx="4774789" cy="604600"/>
          </a:xfrm>
          <a:prstGeom prst="trapezoid">
            <a:avLst/>
          </a:prstGeom>
          <a:solidFill>
            <a:schemeClr val="accent2">
              <a:lumMod val="20000"/>
              <a:lumOff val="80000"/>
            </a:schemeClr>
          </a:solidFill>
          <a:ln w="1270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a:solidFill>
                <a:srgbClr val="000000"/>
              </a:solidFill>
            </a:endParaRPr>
          </a:p>
        </p:txBody>
      </p:sp>
      <p:sp>
        <p:nvSpPr>
          <p:cNvPr id="26" name="Flowchart: Extract 54"/>
          <p:cNvSpPr/>
          <p:nvPr/>
        </p:nvSpPr>
        <p:spPr>
          <a:xfrm flipV="1">
            <a:off x="4138809" y="2256735"/>
            <a:ext cx="1128440" cy="199859"/>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4725 w 10000"/>
              <a:gd name="connsiteY3" fmla="*/ 10000 h 10000"/>
              <a:gd name="connsiteX4" fmla="*/ 0 w 10000"/>
              <a:gd name="connsiteY4" fmla="*/ 10000 h 10000"/>
              <a:gd name="connsiteX0" fmla="*/ 4725 w 10000"/>
              <a:gd name="connsiteY0" fmla="*/ 10000 h 13125"/>
              <a:gd name="connsiteX1" fmla="*/ 0 w 10000"/>
              <a:gd name="connsiteY1" fmla="*/ 10000 h 13125"/>
              <a:gd name="connsiteX2" fmla="*/ 5000 w 10000"/>
              <a:gd name="connsiteY2" fmla="*/ 0 h 13125"/>
              <a:gd name="connsiteX3" fmla="*/ 10000 w 10000"/>
              <a:gd name="connsiteY3" fmla="*/ 10000 h 13125"/>
              <a:gd name="connsiteX4" fmla="*/ 5535 w 10000"/>
              <a:gd name="connsiteY4" fmla="*/ 13125 h 13125"/>
              <a:gd name="connsiteX0" fmla="*/ 0 w 10000"/>
              <a:gd name="connsiteY0" fmla="*/ 10000 h 13125"/>
              <a:gd name="connsiteX1" fmla="*/ 5000 w 10000"/>
              <a:gd name="connsiteY1" fmla="*/ 0 h 13125"/>
              <a:gd name="connsiteX2" fmla="*/ 10000 w 10000"/>
              <a:gd name="connsiteY2" fmla="*/ 10000 h 13125"/>
              <a:gd name="connsiteX3" fmla="*/ 5535 w 10000"/>
              <a:gd name="connsiteY3" fmla="*/ 13125 h 13125"/>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dirty="0">
              <a:solidFill>
                <a:srgbClr val="FFFFFF"/>
              </a:solidFill>
            </a:endParaRPr>
          </a:p>
        </p:txBody>
      </p:sp>
      <p:sp>
        <p:nvSpPr>
          <p:cNvPr id="27" name="Flowchart: Extract 54"/>
          <p:cNvSpPr/>
          <p:nvPr/>
        </p:nvSpPr>
        <p:spPr>
          <a:xfrm flipV="1">
            <a:off x="4138809" y="3082167"/>
            <a:ext cx="1128440" cy="199859"/>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4725 w 10000"/>
              <a:gd name="connsiteY3" fmla="*/ 10000 h 10000"/>
              <a:gd name="connsiteX4" fmla="*/ 0 w 10000"/>
              <a:gd name="connsiteY4" fmla="*/ 10000 h 10000"/>
              <a:gd name="connsiteX0" fmla="*/ 4725 w 10000"/>
              <a:gd name="connsiteY0" fmla="*/ 10000 h 13125"/>
              <a:gd name="connsiteX1" fmla="*/ 0 w 10000"/>
              <a:gd name="connsiteY1" fmla="*/ 10000 h 13125"/>
              <a:gd name="connsiteX2" fmla="*/ 5000 w 10000"/>
              <a:gd name="connsiteY2" fmla="*/ 0 h 13125"/>
              <a:gd name="connsiteX3" fmla="*/ 10000 w 10000"/>
              <a:gd name="connsiteY3" fmla="*/ 10000 h 13125"/>
              <a:gd name="connsiteX4" fmla="*/ 5535 w 10000"/>
              <a:gd name="connsiteY4" fmla="*/ 13125 h 13125"/>
              <a:gd name="connsiteX0" fmla="*/ 0 w 10000"/>
              <a:gd name="connsiteY0" fmla="*/ 10000 h 13125"/>
              <a:gd name="connsiteX1" fmla="*/ 5000 w 10000"/>
              <a:gd name="connsiteY1" fmla="*/ 0 h 13125"/>
              <a:gd name="connsiteX2" fmla="*/ 10000 w 10000"/>
              <a:gd name="connsiteY2" fmla="*/ 10000 h 13125"/>
              <a:gd name="connsiteX3" fmla="*/ 5535 w 10000"/>
              <a:gd name="connsiteY3" fmla="*/ 13125 h 13125"/>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dirty="0">
              <a:solidFill>
                <a:srgbClr val="FFFFFF"/>
              </a:solidFill>
            </a:endParaRPr>
          </a:p>
        </p:txBody>
      </p:sp>
      <p:sp>
        <p:nvSpPr>
          <p:cNvPr id="28" name="Flowchart: Extract 54"/>
          <p:cNvSpPr/>
          <p:nvPr/>
        </p:nvSpPr>
        <p:spPr>
          <a:xfrm flipV="1">
            <a:off x="4138809" y="3907495"/>
            <a:ext cx="1128440" cy="199859"/>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4725 w 10000"/>
              <a:gd name="connsiteY3" fmla="*/ 10000 h 10000"/>
              <a:gd name="connsiteX4" fmla="*/ 0 w 10000"/>
              <a:gd name="connsiteY4" fmla="*/ 10000 h 10000"/>
              <a:gd name="connsiteX0" fmla="*/ 4725 w 10000"/>
              <a:gd name="connsiteY0" fmla="*/ 10000 h 13125"/>
              <a:gd name="connsiteX1" fmla="*/ 0 w 10000"/>
              <a:gd name="connsiteY1" fmla="*/ 10000 h 13125"/>
              <a:gd name="connsiteX2" fmla="*/ 5000 w 10000"/>
              <a:gd name="connsiteY2" fmla="*/ 0 h 13125"/>
              <a:gd name="connsiteX3" fmla="*/ 10000 w 10000"/>
              <a:gd name="connsiteY3" fmla="*/ 10000 h 13125"/>
              <a:gd name="connsiteX4" fmla="*/ 5535 w 10000"/>
              <a:gd name="connsiteY4" fmla="*/ 13125 h 13125"/>
              <a:gd name="connsiteX0" fmla="*/ 0 w 10000"/>
              <a:gd name="connsiteY0" fmla="*/ 10000 h 13125"/>
              <a:gd name="connsiteX1" fmla="*/ 5000 w 10000"/>
              <a:gd name="connsiteY1" fmla="*/ 0 h 13125"/>
              <a:gd name="connsiteX2" fmla="*/ 10000 w 10000"/>
              <a:gd name="connsiteY2" fmla="*/ 10000 h 13125"/>
              <a:gd name="connsiteX3" fmla="*/ 5535 w 10000"/>
              <a:gd name="connsiteY3" fmla="*/ 13125 h 13125"/>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dirty="0">
              <a:solidFill>
                <a:srgbClr val="FFFFFF"/>
              </a:solidFill>
            </a:endParaRPr>
          </a:p>
        </p:txBody>
      </p:sp>
      <p:sp>
        <p:nvSpPr>
          <p:cNvPr id="29" name="Flowchart: Extract 54"/>
          <p:cNvSpPr/>
          <p:nvPr/>
        </p:nvSpPr>
        <p:spPr>
          <a:xfrm flipV="1">
            <a:off x="4138809" y="4740209"/>
            <a:ext cx="1128440" cy="199859"/>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4725 w 10000"/>
              <a:gd name="connsiteY3" fmla="*/ 10000 h 10000"/>
              <a:gd name="connsiteX4" fmla="*/ 0 w 10000"/>
              <a:gd name="connsiteY4" fmla="*/ 10000 h 10000"/>
              <a:gd name="connsiteX0" fmla="*/ 4725 w 10000"/>
              <a:gd name="connsiteY0" fmla="*/ 10000 h 13125"/>
              <a:gd name="connsiteX1" fmla="*/ 0 w 10000"/>
              <a:gd name="connsiteY1" fmla="*/ 10000 h 13125"/>
              <a:gd name="connsiteX2" fmla="*/ 5000 w 10000"/>
              <a:gd name="connsiteY2" fmla="*/ 0 h 13125"/>
              <a:gd name="connsiteX3" fmla="*/ 10000 w 10000"/>
              <a:gd name="connsiteY3" fmla="*/ 10000 h 13125"/>
              <a:gd name="connsiteX4" fmla="*/ 5535 w 10000"/>
              <a:gd name="connsiteY4" fmla="*/ 13125 h 13125"/>
              <a:gd name="connsiteX0" fmla="*/ 0 w 10000"/>
              <a:gd name="connsiteY0" fmla="*/ 10000 h 13125"/>
              <a:gd name="connsiteX1" fmla="*/ 5000 w 10000"/>
              <a:gd name="connsiteY1" fmla="*/ 0 h 13125"/>
              <a:gd name="connsiteX2" fmla="*/ 10000 w 10000"/>
              <a:gd name="connsiteY2" fmla="*/ 10000 h 13125"/>
              <a:gd name="connsiteX3" fmla="*/ 5535 w 10000"/>
              <a:gd name="connsiteY3" fmla="*/ 13125 h 13125"/>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dirty="0">
              <a:solidFill>
                <a:srgbClr val="FFFFFF"/>
              </a:solidFill>
            </a:endParaRPr>
          </a:p>
        </p:txBody>
      </p:sp>
      <p:sp>
        <p:nvSpPr>
          <p:cNvPr id="30" name="Flowchart: Extract 54"/>
          <p:cNvSpPr/>
          <p:nvPr/>
        </p:nvSpPr>
        <p:spPr>
          <a:xfrm flipV="1">
            <a:off x="4138809" y="5567432"/>
            <a:ext cx="1128440" cy="199859"/>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4725 w 10000"/>
              <a:gd name="connsiteY3" fmla="*/ 10000 h 10000"/>
              <a:gd name="connsiteX4" fmla="*/ 0 w 10000"/>
              <a:gd name="connsiteY4" fmla="*/ 10000 h 10000"/>
              <a:gd name="connsiteX0" fmla="*/ 4725 w 10000"/>
              <a:gd name="connsiteY0" fmla="*/ 10000 h 13125"/>
              <a:gd name="connsiteX1" fmla="*/ 0 w 10000"/>
              <a:gd name="connsiteY1" fmla="*/ 10000 h 13125"/>
              <a:gd name="connsiteX2" fmla="*/ 5000 w 10000"/>
              <a:gd name="connsiteY2" fmla="*/ 0 h 13125"/>
              <a:gd name="connsiteX3" fmla="*/ 10000 w 10000"/>
              <a:gd name="connsiteY3" fmla="*/ 10000 h 13125"/>
              <a:gd name="connsiteX4" fmla="*/ 5535 w 10000"/>
              <a:gd name="connsiteY4" fmla="*/ 13125 h 13125"/>
              <a:gd name="connsiteX0" fmla="*/ 0 w 10000"/>
              <a:gd name="connsiteY0" fmla="*/ 10000 h 13125"/>
              <a:gd name="connsiteX1" fmla="*/ 5000 w 10000"/>
              <a:gd name="connsiteY1" fmla="*/ 0 h 13125"/>
              <a:gd name="connsiteX2" fmla="*/ 10000 w 10000"/>
              <a:gd name="connsiteY2" fmla="*/ 10000 h 13125"/>
              <a:gd name="connsiteX3" fmla="*/ 5535 w 10000"/>
              <a:gd name="connsiteY3" fmla="*/ 13125 h 13125"/>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dirty="0">
              <a:solidFill>
                <a:srgbClr val="FFFFFF"/>
              </a:solidFill>
            </a:endParaRPr>
          </a:p>
        </p:txBody>
      </p:sp>
      <p:sp>
        <p:nvSpPr>
          <p:cNvPr id="31" name="TextBox 30"/>
          <p:cNvSpPr txBox="1"/>
          <p:nvPr/>
        </p:nvSpPr>
        <p:spPr>
          <a:xfrm>
            <a:off x="2836913" y="3443897"/>
            <a:ext cx="4062331" cy="338554"/>
          </a:xfrm>
          <a:prstGeom prst="rect">
            <a:avLst/>
          </a:prstGeom>
          <a:noFill/>
        </p:spPr>
        <p:txBody>
          <a:bodyPr wrap="none" rtlCol="1">
            <a:spAutoFit/>
          </a:bodyPr>
          <a:lstStyle/>
          <a:p>
            <a:pPr algn="ctr" rtl="1"/>
            <a:r>
              <a:rPr lang="he-IL" sz="1600" spc="300" dirty="0" smtClean="0">
                <a:solidFill>
                  <a:srgbClr val="000000"/>
                </a:solidFill>
              </a:rPr>
              <a:t>דירוג המועמדים באמצעות הערכה</a:t>
            </a:r>
            <a:endParaRPr lang="he-IL" sz="1600" spc="300" dirty="0">
              <a:solidFill>
                <a:srgbClr val="000000"/>
              </a:solidFill>
            </a:endParaRPr>
          </a:p>
        </p:txBody>
      </p:sp>
      <p:sp>
        <p:nvSpPr>
          <p:cNvPr id="32" name="TextBox 31"/>
          <p:cNvSpPr txBox="1"/>
          <p:nvPr/>
        </p:nvSpPr>
        <p:spPr>
          <a:xfrm>
            <a:off x="2466251" y="5138409"/>
            <a:ext cx="4127732" cy="338554"/>
          </a:xfrm>
          <a:prstGeom prst="rect">
            <a:avLst/>
          </a:prstGeom>
          <a:noFill/>
        </p:spPr>
        <p:txBody>
          <a:bodyPr wrap="square" rtlCol="1">
            <a:spAutoFit/>
          </a:bodyPr>
          <a:lstStyle/>
          <a:p>
            <a:pPr algn="ctr" rtl="1"/>
            <a:r>
              <a:rPr lang="he-IL" sz="1600" spc="300" dirty="0" smtClean="0">
                <a:solidFill>
                  <a:srgbClr val="000000"/>
                </a:solidFill>
              </a:rPr>
              <a:t>אישור ועדת ברנר</a:t>
            </a:r>
            <a:endParaRPr lang="he-IL" sz="1600" spc="300" dirty="0">
              <a:solidFill>
                <a:srgbClr val="000000"/>
              </a:solidFill>
            </a:endParaRPr>
          </a:p>
        </p:txBody>
      </p:sp>
      <p:sp>
        <p:nvSpPr>
          <p:cNvPr id="33" name="אליפסה 12"/>
          <p:cNvSpPr/>
          <p:nvPr/>
        </p:nvSpPr>
        <p:spPr>
          <a:xfrm>
            <a:off x="1637072" y="4244391"/>
            <a:ext cx="947647" cy="410400"/>
          </a:xfrm>
          <a:prstGeom prst="roundRect">
            <a:avLst>
              <a:gd name="adj" fmla="val 50000"/>
            </a:avLst>
          </a:prstGeom>
          <a:solidFill>
            <a:schemeClr val="bg1"/>
          </a:solidFill>
          <a:ln w="12700">
            <a:solidFill>
              <a:srgbClr val="91D4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en-US" sz="1400" b="1" dirty="0" smtClean="0">
                <a:solidFill>
                  <a:srgbClr val="2D6823"/>
                </a:solidFill>
              </a:rPr>
              <a:t>26.12.13 - 1.1.14</a:t>
            </a:r>
            <a:endParaRPr lang="en-US" b="1" dirty="0">
              <a:solidFill>
                <a:srgbClr val="2D6823"/>
              </a:solidFill>
            </a:endParaRPr>
          </a:p>
        </p:txBody>
      </p:sp>
      <p:sp>
        <p:nvSpPr>
          <p:cNvPr id="34" name="אליפסה 12"/>
          <p:cNvSpPr/>
          <p:nvPr/>
        </p:nvSpPr>
        <p:spPr>
          <a:xfrm>
            <a:off x="1819278" y="5073401"/>
            <a:ext cx="947647" cy="410400"/>
          </a:xfrm>
          <a:prstGeom prst="roundRect">
            <a:avLst>
              <a:gd name="adj" fmla="val 50000"/>
            </a:avLst>
          </a:prstGeom>
          <a:solidFill>
            <a:schemeClr val="bg1"/>
          </a:solidFill>
          <a:ln w="12700">
            <a:solidFill>
              <a:srgbClr val="91D4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en-US" sz="1400" b="1" dirty="0" smtClean="0">
                <a:solidFill>
                  <a:srgbClr val="2D6823"/>
                </a:solidFill>
              </a:rPr>
              <a:t>1.1.14 – 20.2.14</a:t>
            </a:r>
            <a:endParaRPr lang="en-US" b="1" dirty="0">
              <a:solidFill>
                <a:srgbClr val="2D6823"/>
              </a:solidFill>
            </a:endParaRPr>
          </a:p>
        </p:txBody>
      </p:sp>
      <p:sp>
        <p:nvSpPr>
          <p:cNvPr id="35" name="Flowchart: Extract 54"/>
          <p:cNvSpPr/>
          <p:nvPr/>
        </p:nvSpPr>
        <p:spPr>
          <a:xfrm flipV="1">
            <a:off x="4170402" y="1400320"/>
            <a:ext cx="1128440" cy="219845"/>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4725 w 10000"/>
              <a:gd name="connsiteY3" fmla="*/ 10000 h 10000"/>
              <a:gd name="connsiteX4" fmla="*/ 0 w 10000"/>
              <a:gd name="connsiteY4" fmla="*/ 10000 h 10000"/>
              <a:gd name="connsiteX0" fmla="*/ 4725 w 10000"/>
              <a:gd name="connsiteY0" fmla="*/ 10000 h 13125"/>
              <a:gd name="connsiteX1" fmla="*/ 0 w 10000"/>
              <a:gd name="connsiteY1" fmla="*/ 10000 h 13125"/>
              <a:gd name="connsiteX2" fmla="*/ 5000 w 10000"/>
              <a:gd name="connsiteY2" fmla="*/ 0 h 13125"/>
              <a:gd name="connsiteX3" fmla="*/ 10000 w 10000"/>
              <a:gd name="connsiteY3" fmla="*/ 10000 h 13125"/>
              <a:gd name="connsiteX4" fmla="*/ 5535 w 10000"/>
              <a:gd name="connsiteY4" fmla="*/ 13125 h 13125"/>
              <a:gd name="connsiteX0" fmla="*/ 0 w 10000"/>
              <a:gd name="connsiteY0" fmla="*/ 10000 h 13125"/>
              <a:gd name="connsiteX1" fmla="*/ 5000 w 10000"/>
              <a:gd name="connsiteY1" fmla="*/ 0 h 13125"/>
              <a:gd name="connsiteX2" fmla="*/ 10000 w 10000"/>
              <a:gd name="connsiteY2" fmla="*/ 10000 h 13125"/>
              <a:gd name="connsiteX3" fmla="*/ 5535 w 10000"/>
              <a:gd name="connsiteY3" fmla="*/ 13125 h 13125"/>
              <a:gd name="connsiteX0" fmla="*/ 0 w 10000"/>
              <a:gd name="connsiteY0" fmla="*/ 10000 h 10000"/>
              <a:gd name="connsiteX1" fmla="*/ 5000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0000"/>
                </a:moveTo>
                <a:lnTo>
                  <a:pt x="5000" y="0"/>
                </a:lnTo>
                <a:lnTo>
                  <a:pt x="10000" y="10000"/>
                </a:lnTo>
              </a:path>
            </a:pathLst>
          </a:custGeom>
          <a:solidFill>
            <a:schemeClr val="accent2">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dirty="0">
              <a:solidFill>
                <a:srgbClr val="FFFFFF"/>
              </a:solidFill>
            </a:endParaRPr>
          </a:p>
        </p:txBody>
      </p:sp>
    </p:spTree>
    <p:extLst>
      <p:ext uri="{BB962C8B-B14F-4D97-AF65-F5344CB8AC3E}">
        <p14:creationId xmlns:p14="http://schemas.microsoft.com/office/powerpoint/2010/main" val="402841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he-IL" dirty="0"/>
              <a:t>תמצית תהליך סינון המועמדים לנבחרת הדירקטורים</a:t>
            </a:r>
          </a:p>
        </p:txBody>
      </p:sp>
      <p:sp>
        <p:nvSpPr>
          <p:cNvPr id="4" name="Rounded Rectangle 3"/>
          <p:cNvSpPr/>
          <p:nvPr/>
        </p:nvSpPr>
        <p:spPr>
          <a:xfrm>
            <a:off x="1864423" y="981076"/>
            <a:ext cx="5475600" cy="1089660"/>
          </a:xfrm>
          <a:prstGeom prst="roundRect">
            <a:avLst/>
          </a:prstGeom>
          <a:noFill/>
          <a:ln w="12700">
            <a:solidFill>
              <a:schemeClr val="accent2">
                <a:lumMod val="50000"/>
              </a:schemeClr>
            </a:solidFill>
          </a:ln>
        </p:spPr>
        <p:txBody>
          <a:bodyPr wrap="square" rtlCol="1">
            <a:spAutoFit/>
          </a:bodyPr>
          <a:lstStyle/>
          <a:p>
            <a:pPr algn="ctr" rtl="1"/>
            <a:r>
              <a:rPr lang="he-IL" sz="1600" b="1" spc="300" dirty="0">
                <a:solidFill>
                  <a:srgbClr val="000000"/>
                </a:solidFill>
              </a:rPr>
              <a:t>סינון על פי תנאי סף</a:t>
            </a:r>
            <a:endParaRPr lang="en-US" sz="1600" b="1" spc="300" dirty="0">
              <a:solidFill>
                <a:srgbClr val="000000"/>
              </a:solidFill>
            </a:endParaRPr>
          </a:p>
          <a:p>
            <a:pPr marL="285750" indent="-285750" algn="r" rtl="1">
              <a:buFont typeface="Wingdings" pitchFamily="2" charset="2"/>
              <a:buChar char="§"/>
            </a:pPr>
            <a:r>
              <a:rPr lang="he-IL" sz="1400" spc="300" dirty="0">
                <a:solidFill>
                  <a:srgbClr val="000000"/>
                </a:solidFill>
              </a:rPr>
              <a:t>תואר אקדמי </a:t>
            </a:r>
          </a:p>
          <a:p>
            <a:pPr marL="285750" indent="-285750" algn="r" rtl="1">
              <a:buFont typeface="Wingdings" pitchFamily="2" charset="2"/>
              <a:buChar char="§"/>
            </a:pPr>
            <a:r>
              <a:rPr lang="he-IL" sz="1400" spc="300" dirty="0">
                <a:solidFill>
                  <a:srgbClr val="000000"/>
                </a:solidFill>
              </a:rPr>
              <a:t>ניסיון ניהולי</a:t>
            </a:r>
          </a:p>
          <a:p>
            <a:pPr marL="285750" indent="-285750" algn="r" rtl="1">
              <a:buFont typeface="Wingdings" pitchFamily="2" charset="2"/>
              <a:buChar char="§"/>
            </a:pPr>
            <a:r>
              <a:rPr lang="he-IL" sz="1400" spc="300" dirty="0">
                <a:solidFill>
                  <a:srgbClr val="000000"/>
                </a:solidFill>
              </a:rPr>
              <a:t>השכלה אקדמית גבוהה</a:t>
            </a:r>
          </a:p>
        </p:txBody>
      </p:sp>
      <p:sp>
        <p:nvSpPr>
          <p:cNvPr id="5" name="Rounded Rectangle 4"/>
          <p:cNvSpPr/>
          <p:nvPr/>
        </p:nvSpPr>
        <p:spPr>
          <a:xfrm>
            <a:off x="1864423" y="2416008"/>
            <a:ext cx="5475600" cy="783193"/>
          </a:xfrm>
          <a:prstGeom prst="roundRect">
            <a:avLst/>
          </a:prstGeom>
          <a:noFill/>
          <a:ln w="12700">
            <a:solidFill>
              <a:schemeClr val="accent2">
                <a:lumMod val="75000"/>
              </a:schemeClr>
            </a:solidFill>
          </a:ln>
        </p:spPr>
        <p:txBody>
          <a:bodyPr wrap="square" rtlCol="1">
            <a:spAutoFit/>
          </a:bodyPr>
          <a:lstStyle/>
          <a:p>
            <a:pPr algn="ctr" rtl="1"/>
            <a:r>
              <a:rPr lang="he-IL" sz="1600" b="1" spc="300" dirty="0">
                <a:solidFill>
                  <a:srgbClr val="000000"/>
                </a:solidFill>
              </a:rPr>
              <a:t>רשימה ראשונית</a:t>
            </a:r>
          </a:p>
          <a:p>
            <a:pPr algn="ctr" rtl="1"/>
            <a:r>
              <a:rPr lang="he-IL" sz="1200" spc="300" dirty="0">
                <a:solidFill>
                  <a:srgbClr val="000000"/>
                </a:solidFill>
              </a:rPr>
              <a:t>ייצוג הולם (50% נשים, 50% גברים ו-10% בני מיעוטים)</a:t>
            </a:r>
          </a:p>
        </p:txBody>
      </p:sp>
      <p:sp>
        <p:nvSpPr>
          <p:cNvPr id="6" name="Rounded Rectangle 5"/>
          <p:cNvSpPr/>
          <p:nvPr/>
        </p:nvSpPr>
        <p:spPr>
          <a:xfrm>
            <a:off x="1864423" y="3544473"/>
            <a:ext cx="5475600" cy="851297"/>
          </a:xfrm>
          <a:prstGeom prst="roundRect">
            <a:avLst/>
          </a:prstGeom>
          <a:noFill/>
          <a:ln w="12700">
            <a:solidFill>
              <a:schemeClr val="accent2">
                <a:lumMod val="60000"/>
                <a:lumOff val="40000"/>
              </a:schemeClr>
            </a:solidFill>
          </a:ln>
        </p:spPr>
        <p:txBody>
          <a:bodyPr wrap="square" rtlCol="1">
            <a:spAutoFit/>
          </a:bodyPr>
          <a:lstStyle/>
          <a:p>
            <a:pPr algn="ctr" rtl="1"/>
            <a:r>
              <a:rPr lang="he-IL" sz="1600" b="1" spc="300" dirty="0">
                <a:solidFill>
                  <a:srgbClr val="000000"/>
                </a:solidFill>
              </a:rPr>
              <a:t>סינון נוסף</a:t>
            </a:r>
          </a:p>
          <a:p>
            <a:pPr marL="285750" indent="-285750" algn="r" rtl="1">
              <a:buFont typeface="Wingdings" pitchFamily="2" charset="2"/>
              <a:buChar char="§"/>
            </a:pPr>
            <a:r>
              <a:rPr lang="he-IL" sz="1400" spc="300" dirty="0">
                <a:solidFill>
                  <a:srgbClr val="000000"/>
                </a:solidFill>
              </a:rPr>
              <a:t>שנות ניסיון בתפקידים רלוונטיים</a:t>
            </a:r>
          </a:p>
          <a:p>
            <a:pPr marL="285750" indent="-285750" algn="r" rtl="1">
              <a:buFont typeface="Wingdings" pitchFamily="2" charset="2"/>
              <a:buChar char="§"/>
            </a:pPr>
            <a:r>
              <a:rPr lang="he-IL" sz="1400" spc="300" dirty="0">
                <a:solidFill>
                  <a:srgbClr val="000000"/>
                </a:solidFill>
              </a:rPr>
              <a:t>שמירה על הייצוג ההולם</a:t>
            </a:r>
          </a:p>
        </p:txBody>
      </p:sp>
      <p:sp>
        <p:nvSpPr>
          <p:cNvPr id="9" name="Isosceles Triangle 8"/>
          <p:cNvSpPr/>
          <p:nvPr/>
        </p:nvSpPr>
        <p:spPr>
          <a:xfrm rot="10800000">
            <a:off x="4009557" y="4502525"/>
            <a:ext cx="1185333" cy="1317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1865014" y="4741042"/>
            <a:ext cx="5474418" cy="374571"/>
          </a:xfrm>
          <a:prstGeom prst="roundRect">
            <a:avLst/>
          </a:prstGeom>
          <a:noFill/>
          <a:ln w="12700">
            <a:solidFill>
              <a:srgbClr val="4D4D4D"/>
            </a:solidFill>
          </a:ln>
        </p:spPr>
        <p:txBody>
          <a:bodyPr wrap="square" rtlCol="1">
            <a:spAutoFit/>
          </a:bodyPr>
          <a:lstStyle/>
          <a:p>
            <a:pPr algn="ctr" rtl="1"/>
            <a:r>
              <a:rPr lang="he-IL" sz="1600" b="1" spc="300" dirty="0" smtClean="0">
                <a:solidFill>
                  <a:srgbClr val="000000"/>
                </a:solidFill>
              </a:rPr>
              <a:t>רשימה של עד 1500 מועמדים שיועברו לדירוג</a:t>
            </a:r>
            <a:endParaRPr lang="he-IL" sz="1600" b="1" spc="300" dirty="0">
              <a:solidFill>
                <a:srgbClr val="000000"/>
              </a:solidFill>
            </a:endParaRPr>
          </a:p>
        </p:txBody>
      </p:sp>
      <p:sp>
        <p:nvSpPr>
          <p:cNvPr id="13" name="Right Brace 12"/>
          <p:cNvSpPr/>
          <p:nvPr/>
        </p:nvSpPr>
        <p:spPr>
          <a:xfrm>
            <a:off x="7255935" y="855134"/>
            <a:ext cx="812800" cy="3779154"/>
          </a:xfrm>
          <a:prstGeom prst="rightBrace">
            <a:avLst/>
          </a:prstGeom>
          <a:ln w="19050">
            <a:solidFill>
              <a:srgbClr val="40404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4" name="TextBox 13"/>
          <p:cNvSpPr txBox="1"/>
          <p:nvPr/>
        </p:nvSpPr>
        <p:spPr>
          <a:xfrm>
            <a:off x="7992533" y="1836770"/>
            <a:ext cx="880534" cy="1815882"/>
          </a:xfrm>
          <a:prstGeom prst="rect">
            <a:avLst/>
          </a:prstGeom>
          <a:noFill/>
        </p:spPr>
        <p:txBody>
          <a:bodyPr wrap="square" rtlCol="1">
            <a:spAutoFit/>
          </a:bodyPr>
          <a:lstStyle/>
          <a:p>
            <a:pPr algn="r" rtl="1"/>
            <a:r>
              <a:rPr lang="he-IL" sz="1400" b="1" dirty="0" smtClean="0">
                <a:solidFill>
                  <a:srgbClr val="000000"/>
                </a:solidFill>
              </a:rPr>
              <a:t>התהליך מבוצע </a:t>
            </a:r>
            <a:r>
              <a:rPr lang="he-IL" sz="1400" b="1" dirty="0">
                <a:solidFill>
                  <a:srgbClr val="000000"/>
                </a:solidFill>
              </a:rPr>
              <a:t>ע"י חברת ה</a:t>
            </a:r>
            <a:r>
              <a:rPr lang="he-IL" sz="1400" b="1" dirty="0" smtClean="0">
                <a:solidFill>
                  <a:srgbClr val="000000"/>
                </a:solidFill>
              </a:rPr>
              <a:t>מיון החיצונית שנבחרה</a:t>
            </a:r>
            <a:endParaRPr lang="he-IL" sz="1400" b="1" dirty="0">
              <a:solidFill>
                <a:srgbClr val="000000"/>
              </a:solidFill>
            </a:endParaRPr>
          </a:p>
          <a:p>
            <a:endParaRPr lang="he-IL" sz="1400" b="1" dirty="0">
              <a:solidFill>
                <a:srgbClr val="000000"/>
              </a:solidFill>
            </a:endParaRPr>
          </a:p>
        </p:txBody>
      </p:sp>
      <p:sp>
        <p:nvSpPr>
          <p:cNvPr id="12" name="TextBox 11"/>
          <p:cNvSpPr txBox="1"/>
          <p:nvPr/>
        </p:nvSpPr>
        <p:spPr>
          <a:xfrm>
            <a:off x="1865014" y="5460885"/>
            <a:ext cx="5474418" cy="374571"/>
          </a:xfrm>
          <a:prstGeom prst="roundRect">
            <a:avLst/>
          </a:prstGeom>
          <a:noFill/>
          <a:ln w="12700">
            <a:solidFill>
              <a:schemeClr val="tx2">
                <a:lumMod val="75000"/>
              </a:schemeClr>
            </a:solidFill>
          </a:ln>
        </p:spPr>
        <p:txBody>
          <a:bodyPr wrap="square" rtlCol="1">
            <a:spAutoFit/>
          </a:bodyPr>
          <a:lstStyle/>
          <a:p>
            <a:pPr algn="ctr"/>
            <a:r>
              <a:rPr lang="he-IL" sz="1600" b="1" spc="300" dirty="0" smtClean="0">
                <a:solidFill>
                  <a:srgbClr val="000000"/>
                </a:solidFill>
              </a:rPr>
              <a:t>ראיונות וממליצים</a:t>
            </a:r>
            <a:endParaRPr lang="he-IL" sz="1600" b="1" spc="300" dirty="0">
              <a:solidFill>
                <a:srgbClr val="000000"/>
              </a:solidFill>
            </a:endParaRPr>
          </a:p>
        </p:txBody>
      </p:sp>
      <p:sp>
        <p:nvSpPr>
          <p:cNvPr id="15" name="TextBox 14"/>
          <p:cNvSpPr txBox="1"/>
          <p:nvPr/>
        </p:nvSpPr>
        <p:spPr>
          <a:xfrm>
            <a:off x="1865014" y="6180725"/>
            <a:ext cx="5474418" cy="374571"/>
          </a:xfrm>
          <a:prstGeom prst="roundRect">
            <a:avLst/>
          </a:prstGeom>
          <a:noFill/>
          <a:ln w="12700">
            <a:solidFill>
              <a:schemeClr val="accent5">
                <a:lumMod val="60000"/>
                <a:lumOff val="40000"/>
              </a:schemeClr>
            </a:solidFill>
          </a:ln>
        </p:spPr>
        <p:txBody>
          <a:bodyPr wrap="square" rtlCol="1">
            <a:spAutoFit/>
          </a:bodyPr>
          <a:lstStyle/>
          <a:p>
            <a:pPr algn="ctr"/>
            <a:r>
              <a:rPr lang="he-IL" sz="1600" b="1" spc="300" dirty="0" smtClean="0">
                <a:solidFill>
                  <a:srgbClr val="000000"/>
                </a:solidFill>
              </a:rPr>
              <a:t>נבחרת דירקטורים</a:t>
            </a:r>
            <a:endParaRPr lang="he-IL" sz="1600" b="1" spc="300" dirty="0">
              <a:solidFill>
                <a:srgbClr val="000000"/>
              </a:solidFill>
            </a:endParaRPr>
          </a:p>
        </p:txBody>
      </p:sp>
      <p:sp>
        <p:nvSpPr>
          <p:cNvPr id="16" name="Isosceles Triangle 15"/>
          <p:cNvSpPr/>
          <p:nvPr/>
        </p:nvSpPr>
        <p:spPr>
          <a:xfrm rot="10800000">
            <a:off x="4009557" y="2177491"/>
            <a:ext cx="1185333" cy="1317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Isosceles Triangle 16"/>
          <p:cNvSpPr/>
          <p:nvPr/>
        </p:nvSpPr>
        <p:spPr>
          <a:xfrm rot="10800000">
            <a:off x="4009557" y="3305956"/>
            <a:ext cx="1185333" cy="1317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Isosceles Triangle 17"/>
          <p:cNvSpPr/>
          <p:nvPr/>
        </p:nvSpPr>
        <p:spPr>
          <a:xfrm rot="10800000">
            <a:off x="4009557" y="5222368"/>
            <a:ext cx="1185333" cy="1317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Isosceles Triangle 18"/>
          <p:cNvSpPr/>
          <p:nvPr/>
        </p:nvSpPr>
        <p:spPr>
          <a:xfrm rot="10800000">
            <a:off x="4009557" y="5942211"/>
            <a:ext cx="1185333" cy="1317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7344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lIns="0" tIns="0" rIns="0" bIns="0" rtlCol="0" anchor="ctr">
            <a:noAutofit/>
          </a:bodyPr>
          <a:lstStyle/>
          <a:p>
            <a:r>
              <a:rPr lang="he-IL" dirty="0" smtClean="0"/>
              <a:t>קליטת מועמדים וסינונם </a:t>
            </a:r>
            <a:endParaRPr lang="he-IL" dirty="0"/>
          </a:p>
        </p:txBody>
      </p:sp>
      <p:sp>
        <p:nvSpPr>
          <p:cNvPr id="31" name="Rounded Rectangle 30"/>
          <p:cNvSpPr/>
          <p:nvPr/>
        </p:nvSpPr>
        <p:spPr>
          <a:xfrm>
            <a:off x="4370102" y="1931245"/>
            <a:ext cx="3110400" cy="6485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dirty="0" smtClean="0">
                <a:solidFill>
                  <a:schemeClr val="bg1"/>
                </a:solidFill>
              </a:rPr>
              <a:t>תנאי </a:t>
            </a:r>
            <a:r>
              <a:rPr lang="he-IL" sz="2000" dirty="0">
                <a:solidFill>
                  <a:schemeClr val="bg1"/>
                </a:solidFill>
              </a:rPr>
              <a:t>הסף </a:t>
            </a:r>
          </a:p>
        </p:txBody>
      </p:sp>
      <p:sp>
        <p:nvSpPr>
          <p:cNvPr id="32" name="AutoShape 22"/>
          <p:cNvSpPr>
            <a:spLocks noChangeArrowheads="1"/>
          </p:cNvSpPr>
          <p:nvPr>
            <p:custDataLst>
              <p:tags r:id="rId1"/>
            </p:custDataLst>
          </p:nvPr>
        </p:nvSpPr>
        <p:spPr bwMode="auto">
          <a:xfrm flipH="1">
            <a:off x="1286895" y="1440053"/>
            <a:ext cx="2633729" cy="1980000"/>
          </a:xfrm>
          <a:prstGeom prst="rect">
            <a:avLst/>
          </a:prstGeom>
          <a:noFill/>
          <a:ln w="12700">
            <a:noFill/>
            <a:miter lim="800000"/>
            <a:headEnd/>
            <a:tailEnd/>
          </a:ln>
        </p:spPr>
        <p:txBody>
          <a:bodyPr wrap="square" anchor="ctr">
            <a:noAutofit/>
          </a:bodyPr>
          <a:lstStyle/>
          <a:p>
            <a:pPr marL="182563" indent="-182563" algn="r" rtl="1">
              <a:buFont typeface="Arial" pitchFamily="34" charset="0"/>
              <a:buChar char="•"/>
            </a:pPr>
            <a:r>
              <a:rPr lang="he-IL" sz="1400" dirty="0" smtClean="0">
                <a:solidFill>
                  <a:srgbClr val="000000"/>
                </a:solidFill>
              </a:rPr>
              <a:t>תואר אקדמי וניסיון של שנתיים בתחום הכשרתו </a:t>
            </a:r>
            <a:r>
              <a:rPr lang="he-IL" sz="1400" b="1" dirty="0" smtClean="0">
                <a:solidFill>
                  <a:srgbClr val="000000"/>
                </a:solidFill>
              </a:rPr>
              <a:t>או</a:t>
            </a:r>
            <a:endParaRPr lang="he-IL" sz="1400" b="1" dirty="0">
              <a:solidFill>
                <a:srgbClr val="000000"/>
              </a:solidFill>
            </a:endParaRPr>
          </a:p>
          <a:p>
            <a:pPr marL="182563" indent="-182563" algn="r" rtl="1">
              <a:buFont typeface="Arial" pitchFamily="34" charset="0"/>
              <a:buChar char="•"/>
            </a:pPr>
            <a:r>
              <a:rPr lang="he-IL" sz="1400" dirty="0">
                <a:solidFill>
                  <a:srgbClr val="000000"/>
                </a:solidFill>
              </a:rPr>
              <a:t>ניסיון של 5 שנים </a:t>
            </a:r>
            <a:r>
              <a:rPr lang="en-US" sz="1400" dirty="0">
                <a:solidFill>
                  <a:srgbClr val="000000"/>
                </a:solidFill>
              </a:rPr>
              <a:t/>
            </a:r>
            <a:br>
              <a:rPr lang="en-US" sz="1400" dirty="0">
                <a:solidFill>
                  <a:srgbClr val="000000"/>
                </a:solidFill>
              </a:rPr>
            </a:br>
            <a:r>
              <a:rPr lang="he-IL" sz="1400" dirty="0" smtClean="0">
                <a:solidFill>
                  <a:srgbClr val="000000"/>
                </a:solidFill>
              </a:rPr>
              <a:t>לפחות </a:t>
            </a:r>
            <a:r>
              <a:rPr lang="he-IL" sz="1400" dirty="0">
                <a:solidFill>
                  <a:srgbClr val="000000"/>
                </a:solidFill>
              </a:rPr>
              <a:t>בתפקיד </a:t>
            </a:r>
            <a:r>
              <a:rPr lang="he-IL" sz="1400" dirty="0" smtClean="0">
                <a:solidFill>
                  <a:srgbClr val="000000"/>
                </a:solidFill>
              </a:rPr>
              <a:t>בכיר </a:t>
            </a:r>
            <a:r>
              <a:rPr lang="he-IL" sz="1400" b="1" dirty="0" smtClean="0">
                <a:solidFill>
                  <a:srgbClr val="000000"/>
                </a:solidFill>
              </a:rPr>
              <a:t>או</a:t>
            </a:r>
          </a:p>
          <a:p>
            <a:pPr marL="182563" indent="-182563" algn="r" rtl="1">
              <a:buFont typeface="Arial" pitchFamily="34" charset="0"/>
              <a:buChar char="•"/>
            </a:pPr>
            <a:r>
              <a:rPr lang="he-IL" sz="1400" dirty="0" smtClean="0">
                <a:solidFill>
                  <a:srgbClr val="000000"/>
                </a:solidFill>
              </a:rPr>
              <a:t>השכלה אקדמית גבוהה</a:t>
            </a:r>
            <a:r>
              <a:rPr lang="he-IL" sz="1400" baseline="30000" dirty="0" smtClean="0">
                <a:solidFill>
                  <a:srgbClr val="000000"/>
                </a:solidFill>
              </a:rPr>
              <a:t>2</a:t>
            </a:r>
          </a:p>
          <a:p>
            <a:pPr algn="r" rtl="1"/>
            <a:r>
              <a:rPr lang="he-IL" sz="1400" i="1" dirty="0" smtClean="0">
                <a:solidFill>
                  <a:srgbClr val="000000"/>
                </a:solidFill>
              </a:rPr>
              <a:t>(עפ"י </a:t>
            </a:r>
            <a:r>
              <a:rPr lang="he-IL" sz="1400" i="1" dirty="0">
                <a:solidFill>
                  <a:srgbClr val="000000"/>
                </a:solidFill>
              </a:rPr>
              <a:t>סעיף 16א' לחוק החברות </a:t>
            </a:r>
            <a:r>
              <a:rPr lang="he-IL" sz="1400" i="1" dirty="0" smtClean="0">
                <a:solidFill>
                  <a:srgbClr val="000000"/>
                </a:solidFill>
              </a:rPr>
              <a:t>הממשלתיות)</a:t>
            </a:r>
            <a:endParaRPr lang="he-IL" sz="1400" i="1" dirty="0">
              <a:solidFill>
                <a:srgbClr val="000000"/>
              </a:solidFill>
            </a:endParaRPr>
          </a:p>
          <a:p>
            <a:pPr algn="r" rtl="1"/>
            <a:endParaRPr lang="he-IL" sz="1400" dirty="0" smtClean="0">
              <a:solidFill>
                <a:srgbClr val="000000"/>
              </a:solidFill>
            </a:endParaRPr>
          </a:p>
          <a:p>
            <a:pPr marL="182563" indent="-182563" algn="r" rtl="1">
              <a:buFont typeface="Arial" pitchFamily="34" charset="0"/>
              <a:buChar char="•"/>
            </a:pPr>
            <a:endParaRPr lang="he-IL" sz="1400" dirty="0">
              <a:solidFill>
                <a:srgbClr val="000000"/>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40392" y="1003571"/>
            <a:ext cx="981075" cy="981075"/>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14462" y="1003571"/>
            <a:ext cx="981075" cy="981075"/>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8533" y="1003571"/>
            <a:ext cx="981075" cy="981075"/>
          </a:xfrm>
          <a:prstGeom prst="rect">
            <a:avLst/>
          </a:prstGeom>
        </p:spPr>
      </p:pic>
      <p:sp>
        <p:nvSpPr>
          <p:cNvPr id="36" name="TextBox 35"/>
          <p:cNvSpPr txBox="1"/>
          <p:nvPr/>
        </p:nvSpPr>
        <p:spPr>
          <a:xfrm>
            <a:off x="4077508" y="5768653"/>
            <a:ext cx="3713423" cy="646986"/>
          </a:xfrm>
          <a:prstGeom prst="roundRect">
            <a:avLst/>
          </a:prstGeom>
          <a:noFill/>
          <a:ln w="12700">
            <a:solidFill>
              <a:srgbClr val="3C8A2E"/>
            </a:solidFill>
          </a:ln>
        </p:spPr>
        <p:txBody>
          <a:bodyPr wrap="square" rtlCol="1">
            <a:spAutoFit/>
          </a:bodyPr>
          <a:lstStyle/>
          <a:p>
            <a:pPr algn="ctr" rtl="1"/>
            <a:r>
              <a:rPr lang="he-IL" sz="1600" b="1" spc="300" dirty="0" smtClean="0">
                <a:solidFill>
                  <a:srgbClr val="000000"/>
                </a:solidFill>
              </a:rPr>
              <a:t>רשימה של עד 1500 מועמדים שיועברו לדירוג</a:t>
            </a:r>
            <a:endParaRPr lang="he-IL" sz="1600" b="1" spc="300" dirty="0">
              <a:solidFill>
                <a:srgbClr val="000000"/>
              </a:solidFill>
            </a:endParaRPr>
          </a:p>
        </p:txBody>
      </p:sp>
      <p:sp>
        <p:nvSpPr>
          <p:cNvPr id="53" name="TextBox 52"/>
          <p:cNvSpPr txBox="1"/>
          <p:nvPr/>
        </p:nvSpPr>
        <p:spPr>
          <a:xfrm>
            <a:off x="4361198" y="3537885"/>
            <a:ext cx="3184710" cy="338554"/>
          </a:xfrm>
          <a:prstGeom prst="rect">
            <a:avLst/>
          </a:prstGeom>
          <a:noFill/>
        </p:spPr>
        <p:txBody>
          <a:bodyPr wrap="square" rtlCol="1" anchor="ctr">
            <a:spAutoFit/>
          </a:bodyPr>
          <a:lstStyle/>
          <a:p>
            <a:pPr algn="ctr" rtl="1"/>
            <a:r>
              <a:rPr lang="he-IL" sz="1600" dirty="0" smtClean="0">
                <a:solidFill>
                  <a:srgbClr val="000000"/>
                </a:solidFill>
              </a:rPr>
              <a:t>במידה שעברו </a:t>
            </a:r>
            <a:r>
              <a:rPr lang="he-IL" sz="1600" b="1" dirty="0" smtClean="0">
                <a:solidFill>
                  <a:srgbClr val="000000"/>
                </a:solidFill>
              </a:rPr>
              <a:t>יותר</a:t>
            </a:r>
            <a:r>
              <a:rPr lang="en-US" sz="1600" b="1" dirty="0" smtClean="0">
                <a:solidFill>
                  <a:srgbClr val="000000"/>
                </a:solidFill>
              </a:rPr>
              <a:t> </a:t>
            </a:r>
            <a:r>
              <a:rPr lang="he-IL" sz="1600" dirty="0" smtClean="0">
                <a:solidFill>
                  <a:srgbClr val="000000"/>
                </a:solidFill>
              </a:rPr>
              <a:t>מ- 1500 מועמדים</a:t>
            </a:r>
            <a:endParaRPr lang="he-IL" sz="1600" dirty="0">
              <a:solidFill>
                <a:srgbClr val="000000"/>
              </a:solidFill>
            </a:endParaRPr>
          </a:p>
        </p:txBody>
      </p:sp>
      <p:sp>
        <p:nvSpPr>
          <p:cNvPr id="58" name="AutoShape 22"/>
          <p:cNvSpPr>
            <a:spLocks noChangeArrowheads="1"/>
          </p:cNvSpPr>
          <p:nvPr>
            <p:custDataLst>
              <p:tags r:id="rId2"/>
            </p:custDataLst>
          </p:nvPr>
        </p:nvSpPr>
        <p:spPr bwMode="auto">
          <a:xfrm flipH="1">
            <a:off x="1286896" y="3478696"/>
            <a:ext cx="2633729" cy="1980000"/>
          </a:xfrm>
          <a:prstGeom prst="rect">
            <a:avLst/>
          </a:prstGeom>
          <a:noFill/>
          <a:ln w="12700">
            <a:noFill/>
            <a:miter lim="800000"/>
            <a:headEnd/>
            <a:tailEnd/>
          </a:ln>
        </p:spPr>
        <p:txBody>
          <a:bodyPr wrap="square" anchor="ctr">
            <a:noAutofit/>
          </a:bodyPr>
          <a:lstStyle/>
          <a:p>
            <a:pPr algn="r" rtl="1"/>
            <a:r>
              <a:rPr lang="he-IL" sz="1400" dirty="0">
                <a:solidFill>
                  <a:srgbClr val="000000"/>
                </a:solidFill>
              </a:rPr>
              <a:t>שנות ניסיון </a:t>
            </a:r>
            <a:r>
              <a:rPr lang="he-IL" sz="1400" dirty="0" smtClean="0">
                <a:solidFill>
                  <a:srgbClr val="000000"/>
                </a:solidFill>
              </a:rPr>
              <a:t>כמנהל בכיר באחד התפקידים הבאים:</a:t>
            </a:r>
          </a:p>
          <a:p>
            <a:pPr marL="285750" indent="-285750" algn="r" rtl="1">
              <a:buFont typeface="Arial" pitchFamily="34" charset="0"/>
              <a:buChar char="•"/>
            </a:pPr>
            <a:r>
              <a:rPr lang="he-IL" sz="1400" dirty="0" smtClean="0">
                <a:solidFill>
                  <a:srgbClr val="000000"/>
                </a:solidFill>
              </a:rPr>
              <a:t>מנכ"ל</a:t>
            </a:r>
          </a:p>
          <a:p>
            <a:pPr marL="285750" indent="-285750" algn="r" rtl="1">
              <a:buFont typeface="Arial" pitchFamily="34" charset="0"/>
              <a:buChar char="•"/>
            </a:pPr>
            <a:r>
              <a:rPr lang="he-IL" sz="1400" dirty="0" smtClean="0">
                <a:solidFill>
                  <a:srgbClr val="000000"/>
                </a:solidFill>
              </a:rPr>
              <a:t>סמנכ"ל</a:t>
            </a:r>
          </a:p>
          <a:p>
            <a:pPr marL="285750" indent="-285750" algn="r" rtl="1">
              <a:buFont typeface="Arial" pitchFamily="34" charset="0"/>
              <a:buChar char="•"/>
            </a:pPr>
            <a:r>
              <a:rPr lang="he-IL" sz="1400" dirty="0" smtClean="0">
                <a:solidFill>
                  <a:srgbClr val="000000"/>
                </a:solidFill>
              </a:rPr>
              <a:t>חבר דירקטוריון בחברה ציבורית או ממשלתית</a:t>
            </a:r>
          </a:p>
          <a:p>
            <a:pPr marL="180975" indent="-180975" algn="r" rtl="1">
              <a:buFont typeface="Arial" pitchFamily="34" charset="0"/>
              <a:buChar char="•"/>
            </a:pPr>
            <a:endParaRPr lang="he-IL" sz="1400" dirty="0">
              <a:solidFill>
                <a:srgbClr val="000000"/>
              </a:solidFill>
            </a:endParaRPr>
          </a:p>
        </p:txBody>
      </p:sp>
      <p:sp>
        <p:nvSpPr>
          <p:cNvPr id="7" name="Isosceles Triangle 6"/>
          <p:cNvSpPr/>
          <p:nvPr/>
        </p:nvSpPr>
        <p:spPr>
          <a:xfrm rot="16200000">
            <a:off x="3902791" y="2191176"/>
            <a:ext cx="478116" cy="12867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Isosceles Triangle 58"/>
          <p:cNvSpPr/>
          <p:nvPr/>
        </p:nvSpPr>
        <p:spPr>
          <a:xfrm rot="16200000">
            <a:off x="3902791" y="4107929"/>
            <a:ext cx="478116" cy="12867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 name="Straight Arrow Connector 3"/>
          <p:cNvCxnSpPr/>
          <p:nvPr/>
        </p:nvCxnSpPr>
        <p:spPr>
          <a:xfrm>
            <a:off x="6950258" y="2559391"/>
            <a:ext cx="7574" cy="332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803116" y="4523368"/>
            <a:ext cx="0" cy="3487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Pentagon 8"/>
          <p:cNvSpPr/>
          <p:nvPr/>
        </p:nvSpPr>
        <p:spPr>
          <a:xfrm rot="5400000">
            <a:off x="5825849" y="3092657"/>
            <a:ext cx="5262762" cy="838371"/>
          </a:xfrm>
          <a:prstGeom prst="homePlat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he-IL" dirty="0" smtClean="0"/>
              <a:t>מבוצע ע"י חברת המיון</a:t>
            </a:r>
            <a:endParaRPr lang="he-IL" dirty="0"/>
          </a:p>
        </p:txBody>
      </p:sp>
      <p:pic>
        <p:nvPicPr>
          <p:cNvPr id="10" name="Picture 9"/>
          <p:cNvPicPr>
            <a:picLocks noChangeAspect="1"/>
          </p:cNvPicPr>
          <p:nvPr/>
        </p:nvPicPr>
        <p:blipFill>
          <a:blip r:embed="rId5"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a:ext>
            </a:extLst>
          </a:blip>
          <a:stretch>
            <a:fillRect/>
          </a:stretch>
        </p:blipFill>
        <p:spPr>
          <a:xfrm>
            <a:off x="7790932" y="4268173"/>
            <a:ext cx="439629" cy="613436"/>
          </a:xfrm>
          <a:prstGeom prst="rect">
            <a:avLst/>
          </a:prstGeom>
          <a:ln>
            <a:noFill/>
          </a:ln>
        </p:spPr>
      </p:pic>
      <p:sp>
        <p:nvSpPr>
          <p:cNvPr id="11" name="TextBox 10"/>
          <p:cNvSpPr txBox="1"/>
          <p:nvPr/>
        </p:nvSpPr>
        <p:spPr>
          <a:xfrm>
            <a:off x="8038045" y="4420761"/>
            <a:ext cx="885500" cy="1015663"/>
          </a:xfrm>
          <a:prstGeom prst="rect">
            <a:avLst/>
          </a:prstGeom>
          <a:noFill/>
        </p:spPr>
        <p:txBody>
          <a:bodyPr wrap="square" lIns="0" rtlCol="1">
            <a:spAutoFit/>
          </a:bodyPr>
          <a:lstStyle/>
          <a:p>
            <a:pPr algn="r" rtl="1"/>
            <a:r>
              <a:rPr lang="he-IL" sz="1200" dirty="0" smtClean="0">
                <a:solidFill>
                  <a:srgbClr val="000000"/>
                </a:solidFill>
              </a:rPr>
              <a:t>דגימה של 5% ע"י עובד רשות החברות הממשלתיות</a:t>
            </a:r>
            <a:endParaRPr lang="he-IL" sz="1200" dirty="0">
              <a:solidFill>
                <a:srgbClr val="000000"/>
              </a:solidFill>
            </a:endParaRPr>
          </a:p>
        </p:txBody>
      </p:sp>
      <p:cxnSp>
        <p:nvCxnSpPr>
          <p:cNvPr id="37" name="Straight Arrow Connector 36"/>
          <p:cNvCxnSpPr/>
          <p:nvPr/>
        </p:nvCxnSpPr>
        <p:spPr>
          <a:xfrm>
            <a:off x="6954045" y="4523368"/>
            <a:ext cx="0" cy="3487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4793898" y="4523368"/>
            <a:ext cx="0" cy="3487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p:nvPr/>
        </p:nvCxnSpPr>
        <p:spPr>
          <a:xfrm>
            <a:off x="4790111" y="2559391"/>
            <a:ext cx="7574" cy="332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799329" y="2559391"/>
            <a:ext cx="7574" cy="332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66563" y="2981777"/>
            <a:ext cx="854670" cy="523220"/>
          </a:xfrm>
          <a:prstGeom prst="rect">
            <a:avLst/>
          </a:prstGeom>
          <a:solidFill>
            <a:srgbClr val="CC9900">
              <a:alpha val="60000"/>
            </a:srgbClr>
          </a:solidFill>
        </p:spPr>
        <p:txBody>
          <a:bodyPr wrap="square" rtlCol="1" anchor="ctr">
            <a:spAutoFit/>
          </a:bodyPr>
          <a:lstStyle/>
          <a:p>
            <a:pPr algn="ctr" rtl="1"/>
            <a:r>
              <a:rPr lang="en-US" sz="1400" dirty="0" smtClean="0"/>
              <a:t>10%</a:t>
            </a:r>
            <a:r>
              <a:rPr lang="he-IL" sz="1400" dirty="0" smtClean="0"/>
              <a:t> בני מיעוטים</a:t>
            </a:r>
            <a:endParaRPr lang="he-IL" sz="1400" dirty="0"/>
          </a:p>
        </p:txBody>
      </p:sp>
      <p:sp>
        <p:nvSpPr>
          <p:cNvPr id="44" name="TextBox 43"/>
          <p:cNvSpPr txBox="1"/>
          <p:nvPr/>
        </p:nvSpPr>
        <p:spPr>
          <a:xfrm>
            <a:off x="5234333" y="2981777"/>
            <a:ext cx="1137566" cy="523220"/>
          </a:xfrm>
          <a:prstGeom prst="rect">
            <a:avLst/>
          </a:prstGeom>
          <a:solidFill>
            <a:schemeClr val="tx2">
              <a:lumMod val="20000"/>
              <a:lumOff val="80000"/>
            </a:schemeClr>
          </a:solidFill>
        </p:spPr>
        <p:txBody>
          <a:bodyPr wrap="square" rtlCol="1" anchor="ctr">
            <a:spAutoFit/>
          </a:bodyPr>
          <a:lstStyle/>
          <a:p>
            <a:pPr algn="ctr" rtl="1"/>
            <a:r>
              <a:rPr lang="he-IL" sz="1400" dirty="0" smtClean="0"/>
              <a:t>45%</a:t>
            </a:r>
          </a:p>
          <a:p>
            <a:pPr algn="ctr" rtl="1"/>
            <a:r>
              <a:rPr lang="he-IL" sz="1400" dirty="0" smtClean="0"/>
              <a:t>גברים</a:t>
            </a:r>
            <a:endParaRPr lang="he-IL" sz="1400" dirty="0"/>
          </a:p>
        </p:txBody>
      </p:sp>
      <p:sp>
        <p:nvSpPr>
          <p:cNvPr id="45" name="TextBox 44"/>
          <p:cNvSpPr txBox="1"/>
          <p:nvPr/>
        </p:nvSpPr>
        <p:spPr>
          <a:xfrm>
            <a:off x="6385262" y="2981777"/>
            <a:ext cx="1137566" cy="523220"/>
          </a:xfrm>
          <a:prstGeom prst="rect">
            <a:avLst/>
          </a:prstGeom>
          <a:solidFill>
            <a:srgbClr val="FF66CC">
              <a:alpha val="60000"/>
            </a:srgbClr>
          </a:solidFill>
        </p:spPr>
        <p:txBody>
          <a:bodyPr wrap="square" rtlCol="1" anchor="ctr">
            <a:spAutoFit/>
          </a:bodyPr>
          <a:lstStyle/>
          <a:p>
            <a:pPr algn="ctr" rtl="1"/>
            <a:r>
              <a:rPr lang="he-IL" sz="1400" dirty="0" smtClean="0"/>
              <a:t>45%</a:t>
            </a:r>
          </a:p>
          <a:p>
            <a:pPr algn="ctr" rtl="1"/>
            <a:r>
              <a:rPr lang="he-IL" sz="1400" dirty="0" smtClean="0"/>
              <a:t>נשים</a:t>
            </a:r>
            <a:endParaRPr lang="he-IL" sz="1400" dirty="0"/>
          </a:p>
        </p:txBody>
      </p:sp>
      <p:sp>
        <p:nvSpPr>
          <p:cNvPr id="49" name="TextBox 48"/>
          <p:cNvSpPr txBox="1"/>
          <p:nvPr/>
        </p:nvSpPr>
        <p:spPr>
          <a:xfrm>
            <a:off x="4366563" y="4924358"/>
            <a:ext cx="854670" cy="523220"/>
          </a:xfrm>
          <a:prstGeom prst="rect">
            <a:avLst/>
          </a:prstGeom>
          <a:solidFill>
            <a:srgbClr val="CC9900">
              <a:alpha val="60000"/>
            </a:srgbClr>
          </a:solidFill>
        </p:spPr>
        <p:txBody>
          <a:bodyPr wrap="square" rtlCol="1" anchor="ctr">
            <a:spAutoFit/>
          </a:bodyPr>
          <a:lstStyle/>
          <a:p>
            <a:pPr algn="ctr" rtl="1"/>
            <a:r>
              <a:rPr lang="en-US" sz="1400" dirty="0" smtClean="0"/>
              <a:t>10%</a:t>
            </a:r>
            <a:r>
              <a:rPr lang="he-IL" sz="1400" dirty="0" smtClean="0"/>
              <a:t> בני מיעוטים</a:t>
            </a:r>
            <a:endParaRPr lang="he-IL" sz="1400" dirty="0"/>
          </a:p>
        </p:txBody>
      </p:sp>
      <p:sp>
        <p:nvSpPr>
          <p:cNvPr id="50" name="TextBox 49"/>
          <p:cNvSpPr txBox="1"/>
          <p:nvPr/>
        </p:nvSpPr>
        <p:spPr>
          <a:xfrm>
            <a:off x="5234333" y="4924358"/>
            <a:ext cx="1137566" cy="523220"/>
          </a:xfrm>
          <a:prstGeom prst="rect">
            <a:avLst/>
          </a:prstGeom>
          <a:solidFill>
            <a:schemeClr val="tx2">
              <a:lumMod val="20000"/>
              <a:lumOff val="80000"/>
            </a:schemeClr>
          </a:solidFill>
        </p:spPr>
        <p:txBody>
          <a:bodyPr wrap="square" rtlCol="1" anchor="ctr">
            <a:spAutoFit/>
          </a:bodyPr>
          <a:lstStyle/>
          <a:p>
            <a:pPr algn="ctr" rtl="1"/>
            <a:r>
              <a:rPr lang="he-IL" sz="1400" dirty="0" smtClean="0"/>
              <a:t>45%</a:t>
            </a:r>
          </a:p>
          <a:p>
            <a:pPr algn="ctr" rtl="1"/>
            <a:r>
              <a:rPr lang="he-IL" sz="1400" dirty="0" smtClean="0"/>
              <a:t>גברים</a:t>
            </a:r>
            <a:endParaRPr lang="he-IL" sz="1400" dirty="0"/>
          </a:p>
        </p:txBody>
      </p:sp>
      <p:sp>
        <p:nvSpPr>
          <p:cNvPr id="51" name="TextBox 50"/>
          <p:cNvSpPr txBox="1"/>
          <p:nvPr/>
        </p:nvSpPr>
        <p:spPr>
          <a:xfrm>
            <a:off x="6385262" y="4924358"/>
            <a:ext cx="1137566" cy="523220"/>
          </a:xfrm>
          <a:prstGeom prst="rect">
            <a:avLst/>
          </a:prstGeom>
          <a:solidFill>
            <a:srgbClr val="FF66CC">
              <a:alpha val="60000"/>
            </a:srgbClr>
          </a:solidFill>
        </p:spPr>
        <p:txBody>
          <a:bodyPr wrap="square" rtlCol="1" anchor="ctr">
            <a:spAutoFit/>
          </a:bodyPr>
          <a:lstStyle/>
          <a:p>
            <a:pPr algn="ctr" rtl="1"/>
            <a:r>
              <a:rPr lang="he-IL" sz="1400" dirty="0" smtClean="0"/>
              <a:t>45%</a:t>
            </a:r>
          </a:p>
          <a:p>
            <a:pPr algn="ctr" rtl="1"/>
            <a:r>
              <a:rPr lang="he-IL" sz="1400" dirty="0" smtClean="0"/>
              <a:t>נשים</a:t>
            </a:r>
            <a:endParaRPr lang="he-IL" sz="1400" dirty="0"/>
          </a:p>
        </p:txBody>
      </p:sp>
      <p:sp>
        <p:nvSpPr>
          <p:cNvPr id="46" name="TextBox 45"/>
          <p:cNvSpPr txBox="1"/>
          <p:nvPr/>
        </p:nvSpPr>
        <p:spPr>
          <a:xfrm>
            <a:off x="4355187" y="4113651"/>
            <a:ext cx="854670" cy="393104"/>
          </a:xfrm>
          <a:prstGeom prst="rect">
            <a:avLst/>
          </a:prstGeom>
          <a:solidFill>
            <a:srgbClr val="CC9900">
              <a:alpha val="60000"/>
            </a:srgbClr>
          </a:solidFill>
        </p:spPr>
        <p:txBody>
          <a:bodyPr wrap="square" rtlCol="1" anchor="ctr">
            <a:spAutoFit/>
          </a:bodyPr>
          <a:lstStyle/>
          <a:p>
            <a:pPr algn="ctr" rtl="1"/>
            <a:r>
              <a:rPr lang="en-US" sz="1400" dirty="0" smtClean="0"/>
              <a:t>10%</a:t>
            </a:r>
            <a:r>
              <a:rPr lang="he-IL" sz="1400" dirty="0" smtClean="0"/>
              <a:t> בני מיעוטים</a:t>
            </a:r>
            <a:endParaRPr lang="he-IL" sz="1400" dirty="0"/>
          </a:p>
        </p:txBody>
      </p:sp>
      <p:sp>
        <p:nvSpPr>
          <p:cNvPr id="47" name="TextBox 46"/>
          <p:cNvSpPr txBox="1"/>
          <p:nvPr/>
        </p:nvSpPr>
        <p:spPr>
          <a:xfrm>
            <a:off x="5222957" y="4113651"/>
            <a:ext cx="1137566" cy="393104"/>
          </a:xfrm>
          <a:prstGeom prst="rect">
            <a:avLst/>
          </a:prstGeom>
          <a:solidFill>
            <a:schemeClr val="tx2">
              <a:lumMod val="20000"/>
              <a:lumOff val="80000"/>
            </a:schemeClr>
          </a:solidFill>
        </p:spPr>
        <p:txBody>
          <a:bodyPr wrap="square" rtlCol="1" anchor="ctr">
            <a:spAutoFit/>
          </a:bodyPr>
          <a:lstStyle/>
          <a:p>
            <a:pPr algn="ctr" rtl="1"/>
            <a:r>
              <a:rPr lang="he-IL" sz="1400" dirty="0" smtClean="0"/>
              <a:t>45%</a:t>
            </a:r>
          </a:p>
          <a:p>
            <a:pPr algn="ctr" rtl="1"/>
            <a:r>
              <a:rPr lang="he-IL" sz="1400" dirty="0" smtClean="0"/>
              <a:t>גברים</a:t>
            </a:r>
            <a:endParaRPr lang="he-IL" sz="1400" dirty="0"/>
          </a:p>
        </p:txBody>
      </p:sp>
      <p:sp>
        <p:nvSpPr>
          <p:cNvPr id="48" name="TextBox 47"/>
          <p:cNvSpPr txBox="1"/>
          <p:nvPr/>
        </p:nvSpPr>
        <p:spPr>
          <a:xfrm>
            <a:off x="6373886" y="4113651"/>
            <a:ext cx="1137566" cy="393104"/>
          </a:xfrm>
          <a:prstGeom prst="rect">
            <a:avLst/>
          </a:prstGeom>
          <a:solidFill>
            <a:srgbClr val="FF66CC">
              <a:alpha val="60000"/>
            </a:srgbClr>
          </a:solidFill>
        </p:spPr>
        <p:txBody>
          <a:bodyPr wrap="square" rtlCol="1" anchor="ctr">
            <a:spAutoFit/>
          </a:bodyPr>
          <a:lstStyle/>
          <a:p>
            <a:pPr algn="ctr" rtl="1"/>
            <a:r>
              <a:rPr lang="he-IL" sz="1400" dirty="0" smtClean="0"/>
              <a:t>45%</a:t>
            </a:r>
          </a:p>
          <a:p>
            <a:pPr algn="ctr" rtl="1"/>
            <a:r>
              <a:rPr lang="he-IL" sz="1400" dirty="0" smtClean="0"/>
              <a:t>נשים</a:t>
            </a:r>
            <a:endParaRPr lang="he-IL" sz="1400" dirty="0"/>
          </a:p>
        </p:txBody>
      </p:sp>
      <p:sp>
        <p:nvSpPr>
          <p:cNvPr id="52" name="TextBox 51"/>
          <p:cNvSpPr txBox="1"/>
          <p:nvPr/>
        </p:nvSpPr>
        <p:spPr>
          <a:xfrm>
            <a:off x="4357459" y="3928764"/>
            <a:ext cx="854670" cy="180000"/>
          </a:xfrm>
          <a:prstGeom prst="rect">
            <a:avLst/>
          </a:prstGeom>
          <a:solidFill>
            <a:schemeClr val="accent2"/>
          </a:solidFill>
        </p:spPr>
        <p:txBody>
          <a:bodyPr wrap="square" rtlCol="1" anchor="ctr">
            <a:spAutoFit/>
          </a:bodyPr>
          <a:lstStyle/>
          <a:p>
            <a:pPr algn="ctr" rtl="1"/>
            <a:r>
              <a:rPr lang="he-IL" sz="1400" dirty="0" smtClean="0"/>
              <a:t>סינון נוסף</a:t>
            </a:r>
            <a:endParaRPr lang="he-IL" sz="1400" dirty="0"/>
          </a:p>
        </p:txBody>
      </p:sp>
      <p:sp>
        <p:nvSpPr>
          <p:cNvPr id="54" name="TextBox 53"/>
          <p:cNvSpPr txBox="1"/>
          <p:nvPr/>
        </p:nvSpPr>
        <p:spPr>
          <a:xfrm>
            <a:off x="5225229" y="3928764"/>
            <a:ext cx="1137566" cy="180000"/>
          </a:xfrm>
          <a:prstGeom prst="rect">
            <a:avLst/>
          </a:prstGeom>
          <a:solidFill>
            <a:schemeClr val="accent2"/>
          </a:solidFill>
        </p:spPr>
        <p:txBody>
          <a:bodyPr wrap="square" rtlCol="1" anchor="ctr">
            <a:spAutoFit/>
          </a:bodyPr>
          <a:lstStyle/>
          <a:p>
            <a:pPr algn="ctr" rtl="1"/>
            <a:r>
              <a:rPr lang="he-IL" sz="1400" dirty="0" smtClean="0"/>
              <a:t>סינון נוסף</a:t>
            </a:r>
            <a:endParaRPr lang="he-IL" sz="1400" dirty="0"/>
          </a:p>
        </p:txBody>
      </p:sp>
      <p:sp>
        <p:nvSpPr>
          <p:cNvPr id="55" name="TextBox 54"/>
          <p:cNvSpPr txBox="1"/>
          <p:nvPr/>
        </p:nvSpPr>
        <p:spPr>
          <a:xfrm>
            <a:off x="6376158" y="3928764"/>
            <a:ext cx="1137566" cy="180000"/>
          </a:xfrm>
          <a:prstGeom prst="rect">
            <a:avLst/>
          </a:prstGeom>
          <a:solidFill>
            <a:schemeClr val="accent2"/>
          </a:solidFill>
        </p:spPr>
        <p:txBody>
          <a:bodyPr wrap="square" rtlCol="1" anchor="ctr">
            <a:spAutoFit/>
          </a:bodyPr>
          <a:lstStyle/>
          <a:p>
            <a:pPr algn="ctr" rtl="1"/>
            <a:r>
              <a:rPr lang="he-IL" sz="1400" dirty="0" smtClean="0"/>
              <a:t>סינון נוסף</a:t>
            </a:r>
            <a:endParaRPr lang="he-IL" sz="1400" dirty="0"/>
          </a:p>
        </p:txBody>
      </p:sp>
      <p:sp>
        <p:nvSpPr>
          <p:cNvPr id="8" name="TextBox 7"/>
          <p:cNvSpPr txBox="1"/>
          <p:nvPr/>
        </p:nvSpPr>
        <p:spPr>
          <a:xfrm>
            <a:off x="4849201" y="1066084"/>
            <a:ext cx="382137" cy="276999"/>
          </a:xfrm>
          <a:prstGeom prst="rect">
            <a:avLst/>
          </a:prstGeom>
          <a:noFill/>
        </p:spPr>
        <p:txBody>
          <a:bodyPr wrap="square" rtlCol="1">
            <a:spAutoFit/>
          </a:bodyPr>
          <a:lstStyle/>
          <a:p>
            <a:r>
              <a:rPr lang="he-IL" sz="1200" dirty="0" smtClean="0">
                <a:solidFill>
                  <a:srgbClr val="000000"/>
                </a:solidFill>
              </a:rPr>
              <a:t>1</a:t>
            </a:r>
            <a:endParaRPr lang="he-IL" sz="1200" dirty="0">
              <a:solidFill>
                <a:srgbClr val="000000"/>
              </a:solidFill>
            </a:endParaRPr>
          </a:p>
        </p:txBody>
      </p:sp>
      <p:sp>
        <p:nvSpPr>
          <p:cNvPr id="14" name="TextBox 13"/>
          <p:cNvSpPr txBox="1"/>
          <p:nvPr/>
        </p:nvSpPr>
        <p:spPr>
          <a:xfrm>
            <a:off x="209807" y="6207890"/>
            <a:ext cx="3505468" cy="415498"/>
          </a:xfrm>
          <a:prstGeom prst="rect">
            <a:avLst/>
          </a:prstGeom>
          <a:noFill/>
        </p:spPr>
        <p:txBody>
          <a:bodyPr wrap="square" rtlCol="1">
            <a:spAutoFit/>
          </a:bodyPr>
          <a:lstStyle/>
          <a:p>
            <a:pPr algn="r"/>
            <a:r>
              <a:rPr lang="he-IL" sz="1050" dirty="0" smtClean="0">
                <a:solidFill>
                  <a:srgbClr val="000000"/>
                </a:solidFill>
              </a:rPr>
              <a:t>1 – ניתן להגיש מסמכים גם בשלבים מאוחרים יותר של התהליך</a:t>
            </a:r>
          </a:p>
          <a:p>
            <a:pPr algn="r" rtl="1"/>
            <a:r>
              <a:rPr lang="he-IL" sz="1050" dirty="0" smtClean="0">
                <a:solidFill>
                  <a:srgbClr val="000000"/>
                </a:solidFill>
              </a:rPr>
              <a:t>2- תנתן עדיפות לבעלי תואר שלישי</a:t>
            </a:r>
            <a:endParaRPr lang="he-IL" sz="1050" dirty="0">
              <a:solidFill>
                <a:srgbClr val="000000"/>
              </a:solidFill>
            </a:endParaRPr>
          </a:p>
        </p:txBody>
      </p:sp>
    </p:spTree>
    <p:extLst>
      <p:ext uri="{BB962C8B-B14F-4D97-AF65-F5344CB8AC3E}">
        <p14:creationId xmlns:p14="http://schemas.microsoft.com/office/powerpoint/2010/main" val="425045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flipH="1">
            <a:off x="3707904" y="2856437"/>
            <a:ext cx="1800200" cy="651340"/>
          </a:xfrm>
          <a:prstGeom prst="rightArrow">
            <a:avLst>
              <a:gd name="adj1" fmla="val 50000"/>
              <a:gd name="adj2" fmla="val 41811"/>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r>
              <a:rPr lang="he-IL" sz="1400" dirty="0" smtClean="0">
                <a:solidFill>
                  <a:srgbClr val="000000"/>
                </a:solidFill>
              </a:rPr>
              <a:t>1,000 הטובים ביותר</a:t>
            </a:r>
            <a:endParaRPr lang="he-IL" sz="1400" dirty="0">
              <a:solidFill>
                <a:srgbClr val="000000"/>
              </a:solidFill>
            </a:endParaRPr>
          </a:p>
        </p:txBody>
      </p:sp>
      <p:sp>
        <p:nvSpPr>
          <p:cNvPr id="25" name="Rectangle 24"/>
          <p:cNvSpPr/>
          <p:nvPr/>
        </p:nvSpPr>
        <p:spPr>
          <a:xfrm>
            <a:off x="1197735" y="1946763"/>
            <a:ext cx="2266682" cy="2862322"/>
          </a:xfrm>
          <a:prstGeom prst="rect">
            <a:avLst/>
          </a:prstGeom>
        </p:spPr>
        <p:txBody>
          <a:bodyPr wrap="square">
            <a:spAutoFit/>
          </a:bodyPr>
          <a:lstStyle/>
          <a:p>
            <a:pPr marL="285750" indent="-285750" algn="r" rtl="1">
              <a:lnSpc>
                <a:spcPct val="150000"/>
              </a:lnSpc>
              <a:buFont typeface="Arial" pitchFamily="34" charset="0"/>
              <a:buChar char="•"/>
            </a:pPr>
            <a:r>
              <a:rPr lang="he-IL" sz="1600" b="1" dirty="0">
                <a:solidFill>
                  <a:srgbClr val="000000"/>
                </a:solidFill>
              </a:rPr>
              <a:t>ראיונות</a:t>
            </a:r>
            <a:r>
              <a:rPr lang="he-IL" sz="1600" dirty="0">
                <a:solidFill>
                  <a:srgbClr val="000000"/>
                </a:solidFill>
              </a:rPr>
              <a:t> שיבוצעו על ידי </a:t>
            </a:r>
            <a:r>
              <a:rPr lang="he-IL" sz="1600" dirty="0" smtClean="0">
                <a:solidFill>
                  <a:srgbClr val="000000"/>
                </a:solidFill>
              </a:rPr>
              <a:t>צוותים </a:t>
            </a:r>
            <a:r>
              <a:rPr lang="he-IL" sz="1600" dirty="0">
                <a:solidFill>
                  <a:srgbClr val="000000"/>
                </a:solidFill>
              </a:rPr>
              <a:t>מטעם הרשות בליווי חברת </a:t>
            </a:r>
            <a:r>
              <a:rPr lang="he-IL" sz="1600" dirty="0" smtClean="0">
                <a:solidFill>
                  <a:srgbClr val="000000"/>
                </a:solidFill>
              </a:rPr>
              <a:t>המיון</a:t>
            </a:r>
          </a:p>
          <a:p>
            <a:pPr algn="ctr" rtl="1">
              <a:lnSpc>
                <a:spcPct val="150000"/>
              </a:lnSpc>
            </a:pPr>
            <a:r>
              <a:rPr lang="he-IL" sz="1400" dirty="0" smtClean="0">
                <a:solidFill>
                  <a:srgbClr val="000000"/>
                </a:solidFill>
              </a:rPr>
              <a:t>(יופעלו מספר צוותים במקביל בכדי לעמוד בלוחות הזמנים)</a:t>
            </a:r>
          </a:p>
          <a:p>
            <a:pPr marL="285750" indent="-285750" algn="r" rtl="1">
              <a:lnSpc>
                <a:spcPct val="150000"/>
              </a:lnSpc>
              <a:buFont typeface="Arial" pitchFamily="34" charset="0"/>
              <a:buChar char="•"/>
            </a:pPr>
            <a:r>
              <a:rPr lang="he-IL" sz="1600" b="1" dirty="0" smtClean="0">
                <a:solidFill>
                  <a:srgbClr val="000000"/>
                </a:solidFill>
              </a:rPr>
              <a:t>שיחות</a:t>
            </a:r>
            <a:r>
              <a:rPr lang="he-IL" sz="1600" dirty="0" smtClean="0">
                <a:solidFill>
                  <a:srgbClr val="000000"/>
                </a:solidFill>
              </a:rPr>
              <a:t> עם ממליצים </a:t>
            </a:r>
            <a:r>
              <a:rPr lang="he-IL" sz="1400" dirty="0" smtClean="0">
                <a:solidFill>
                  <a:srgbClr val="000000"/>
                </a:solidFill>
              </a:rPr>
              <a:t>(מתומללות)</a:t>
            </a:r>
          </a:p>
          <a:p>
            <a:pPr algn="ctr" rtl="1">
              <a:lnSpc>
                <a:spcPct val="150000"/>
              </a:lnSpc>
            </a:pPr>
            <a:endParaRPr lang="he-IL" sz="1400" dirty="0">
              <a:solidFill>
                <a:srgbClr val="000000"/>
              </a:solidFill>
            </a:endParaRPr>
          </a:p>
        </p:txBody>
      </p:sp>
      <p:sp>
        <p:nvSpPr>
          <p:cNvPr id="26" name="Rectangle 25"/>
          <p:cNvSpPr/>
          <p:nvPr/>
        </p:nvSpPr>
        <p:spPr>
          <a:xfrm>
            <a:off x="1043608" y="1601424"/>
            <a:ext cx="2592288" cy="3195728"/>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24" name="TextBox 23"/>
          <p:cNvSpPr txBox="1"/>
          <p:nvPr/>
        </p:nvSpPr>
        <p:spPr>
          <a:xfrm>
            <a:off x="1446873" y="1443188"/>
            <a:ext cx="1785758" cy="243792"/>
          </a:xfrm>
          <a:prstGeom prst="rect">
            <a:avLst/>
          </a:prstGeom>
          <a:solidFill>
            <a:schemeClr val="bg1"/>
          </a:solidFill>
        </p:spPr>
        <p:txBody>
          <a:bodyPr wrap="square" lIns="0" tIns="0" rIns="0" bIns="0" rtlCol="1" anchor="ctr">
            <a:noAutofit/>
          </a:bodyPr>
          <a:lstStyle/>
          <a:p>
            <a:pPr algn="ctr" rtl="1"/>
            <a:r>
              <a:rPr lang="he-IL" sz="1600" b="1" dirty="0" smtClean="0"/>
              <a:t>דירוג באמצעות הערכה </a:t>
            </a:r>
            <a:r>
              <a:rPr lang="he-IL" sz="1400" dirty="0" smtClean="0"/>
              <a:t>(30% מהציון)</a:t>
            </a:r>
            <a:endParaRPr lang="he-IL" sz="1600" dirty="0"/>
          </a:p>
        </p:txBody>
      </p:sp>
      <p:sp>
        <p:nvSpPr>
          <p:cNvPr id="27" name="Rectangle 26"/>
          <p:cNvSpPr/>
          <p:nvPr/>
        </p:nvSpPr>
        <p:spPr>
          <a:xfrm>
            <a:off x="5572436" y="1601424"/>
            <a:ext cx="3176028" cy="3195728"/>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30" name="Rectangle 29"/>
          <p:cNvSpPr/>
          <p:nvPr/>
        </p:nvSpPr>
        <p:spPr>
          <a:xfrm>
            <a:off x="10189287" y="4473986"/>
            <a:ext cx="1246914" cy="646331"/>
          </a:xfrm>
          <a:prstGeom prst="rect">
            <a:avLst/>
          </a:prstGeom>
        </p:spPr>
        <p:txBody>
          <a:bodyPr wrap="square">
            <a:spAutoFit/>
          </a:bodyPr>
          <a:lstStyle/>
          <a:p>
            <a:pPr algn="ctr">
              <a:defRPr sz="1200" b="0" i="0" u="none" strike="noStrike" kern="1200" baseline="0">
                <a:solidFill>
                  <a:srgbClr val="000000"/>
                </a:solidFill>
                <a:latin typeface="+mn-lt"/>
                <a:ea typeface="+mn-ea"/>
                <a:cs typeface="+mn-cs"/>
              </a:defRPr>
            </a:pPr>
            <a:r>
              <a:rPr lang="he-IL" dirty="0"/>
              <a:t>ניסיון בעבודה עם </a:t>
            </a:r>
            <a:r>
              <a:rPr lang="he-IL" dirty="0" smtClean="0"/>
              <a:t>המגזר הציבורי</a:t>
            </a:r>
            <a:r>
              <a:rPr lang="he-IL" dirty="0"/>
              <a:t>
10%</a:t>
            </a:r>
          </a:p>
        </p:txBody>
      </p:sp>
      <p:sp>
        <p:nvSpPr>
          <p:cNvPr id="33" name="Rectangle 32"/>
          <p:cNvSpPr/>
          <p:nvPr/>
        </p:nvSpPr>
        <p:spPr>
          <a:xfrm>
            <a:off x="6948264" y="3507777"/>
            <a:ext cx="1246914" cy="646331"/>
          </a:xfrm>
          <a:prstGeom prst="rect">
            <a:avLst/>
          </a:prstGeom>
        </p:spPr>
        <p:txBody>
          <a:bodyPr wrap="square">
            <a:spAutoFit/>
          </a:bodyPr>
          <a:lstStyle/>
          <a:p>
            <a:pPr algn="ctr" rtl="1">
              <a:defRPr sz="1200" b="0" i="0" u="none" strike="noStrike" kern="1200" baseline="0">
                <a:solidFill>
                  <a:srgbClr val="FFFFFF"/>
                </a:solidFill>
                <a:latin typeface="+mn-lt"/>
                <a:ea typeface="+mn-ea"/>
                <a:cs typeface="+mn-cs"/>
              </a:defRPr>
            </a:pPr>
            <a:r>
              <a:rPr lang="he-IL" sz="1200" dirty="0">
                <a:solidFill>
                  <a:schemeClr val="bg1"/>
                </a:solidFill>
              </a:rPr>
              <a:t>רקע והבנה בתחום העסקי
25%</a:t>
            </a:r>
            <a:endParaRPr lang="he-IL" dirty="0">
              <a:solidFill>
                <a:schemeClr val="bg1"/>
              </a:solidFill>
            </a:endParaRPr>
          </a:p>
        </p:txBody>
      </p:sp>
      <p:sp>
        <p:nvSpPr>
          <p:cNvPr id="21" name="TextBox 20"/>
          <p:cNvSpPr txBox="1"/>
          <p:nvPr/>
        </p:nvSpPr>
        <p:spPr>
          <a:xfrm>
            <a:off x="6176853" y="1443188"/>
            <a:ext cx="1967194" cy="243792"/>
          </a:xfrm>
          <a:prstGeom prst="rect">
            <a:avLst/>
          </a:prstGeom>
          <a:solidFill>
            <a:schemeClr val="bg1"/>
          </a:solidFill>
        </p:spPr>
        <p:txBody>
          <a:bodyPr wrap="square" lIns="0" tIns="0" rIns="0" bIns="0" rtlCol="1" anchor="ctr">
            <a:noAutofit/>
          </a:bodyPr>
          <a:lstStyle/>
          <a:p>
            <a:pPr algn="ctr" rtl="1"/>
            <a:r>
              <a:rPr lang="he-IL" sz="1600" b="1" dirty="0" smtClean="0"/>
              <a:t>דירוג עפ"י קריטריונים קשיחים </a:t>
            </a:r>
            <a:r>
              <a:rPr lang="he-IL" sz="1400" dirty="0" smtClean="0"/>
              <a:t>(70</a:t>
            </a:r>
            <a:r>
              <a:rPr lang="he-IL" sz="1400" dirty="0"/>
              <a:t>% מהציון)</a:t>
            </a:r>
          </a:p>
        </p:txBody>
      </p:sp>
      <p:graphicFrame>
        <p:nvGraphicFramePr>
          <p:cNvPr id="28" name="Chart 27"/>
          <p:cNvGraphicFramePr>
            <a:graphicFrameLocks/>
          </p:cNvGraphicFramePr>
          <p:nvPr>
            <p:extLst>
              <p:ext uri="{D42A27DB-BD31-4B8C-83A1-F6EECF244321}">
                <p14:modId xmlns:p14="http://schemas.microsoft.com/office/powerpoint/2010/main" val="395747536"/>
              </p:ext>
            </p:extLst>
          </p:nvPr>
        </p:nvGraphicFramePr>
        <p:xfrm>
          <a:off x="4674497" y="210734"/>
          <a:ext cx="6153266" cy="499365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65667" y="65356"/>
            <a:ext cx="8229600" cy="676536"/>
          </a:xfrm>
        </p:spPr>
        <p:txBody>
          <a:bodyPr vert="horz" lIns="0" tIns="0" rIns="0" bIns="0" rtlCol="0" anchor="ctr">
            <a:noAutofit/>
          </a:bodyPr>
          <a:lstStyle/>
          <a:p>
            <a:r>
              <a:rPr lang="he-IL" dirty="0" smtClean="0"/>
              <a:t>פירוט תהליך דירוג המועמדים</a:t>
            </a:r>
            <a:endParaRPr lang="he-IL" dirty="0"/>
          </a:p>
        </p:txBody>
      </p:sp>
    </p:spTree>
    <p:extLst>
      <p:ext uri="{BB962C8B-B14F-4D97-AF65-F5344CB8AC3E}">
        <p14:creationId xmlns:p14="http://schemas.microsoft.com/office/powerpoint/2010/main" val="949042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lIns="0" tIns="0" rIns="0" bIns="0" rtlCol="0" anchor="ctr">
            <a:noAutofit/>
          </a:bodyPr>
          <a:lstStyle/>
          <a:p>
            <a:r>
              <a:rPr lang="he-IL" dirty="0" smtClean="0"/>
              <a:t>שיבוץ </a:t>
            </a:r>
            <a:r>
              <a:rPr lang="he-IL" dirty="0"/>
              <a:t>המועמדים וגיבוש </a:t>
            </a:r>
            <a:r>
              <a:rPr lang="he-IL" dirty="0" smtClean="0"/>
              <a:t>הרשימה</a:t>
            </a:r>
            <a:endParaRPr lang="he-IL" dirty="0"/>
          </a:p>
        </p:txBody>
      </p:sp>
      <p:grpSp>
        <p:nvGrpSpPr>
          <p:cNvPr id="23" name="Group 22"/>
          <p:cNvGrpSpPr/>
          <p:nvPr/>
        </p:nvGrpSpPr>
        <p:grpSpPr>
          <a:xfrm>
            <a:off x="3073862" y="943985"/>
            <a:ext cx="1539609" cy="888387"/>
            <a:chOff x="2651760" y="1313411"/>
            <a:chExt cx="1354975" cy="1354974"/>
          </a:xfrm>
        </p:grpSpPr>
        <p:cxnSp>
          <p:nvCxnSpPr>
            <p:cNvPr id="5" name="Straight Connector 4"/>
            <p:cNvCxnSpPr/>
            <p:nvPr/>
          </p:nvCxnSpPr>
          <p:spPr>
            <a:xfrm flipH="1">
              <a:off x="2651760" y="1313411"/>
              <a:ext cx="1354975" cy="7148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51760" y="2028305"/>
              <a:ext cx="0" cy="640080"/>
            </a:xfrm>
            <a:prstGeom prst="straightConnector1">
              <a:avLst/>
            </a:prstGeom>
            <a:ln>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931555" y="1809750"/>
            <a:ext cx="2284615" cy="307777"/>
          </a:xfrm>
          <a:prstGeom prst="rect">
            <a:avLst/>
          </a:prstGeom>
          <a:noFill/>
        </p:spPr>
        <p:txBody>
          <a:bodyPr wrap="square" rtlCol="1">
            <a:spAutoFit/>
          </a:bodyPr>
          <a:lstStyle/>
          <a:p>
            <a:pPr algn="ctr" rtl="1"/>
            <a:r>
              <a:rPr lang="he-IL" sz="1400" b="1" dirty="0" smtClean="0">
                <a:solidFill>
                  <a:schemeClr val="tx1">
                    <a:lumMod val="50000"/>
                  </a:schemeClr>
                </a:solidFill>
              </a:rPr>
              <a:t>אקדמאיים ומומחים ענפיים</a:t>
            </a:r>
            <a:endParaRPr lang="he-IL" sz="1400" b="1" dirty="0">
              <a:solidFill>
                <a:schemeClr val="tx1">
                  <a:lumMod val="50000"/>
                </a:schemeClr>
              </a:solidFill>
            </a:endParaRPr>
          </a:p>
        </p:txBody>
      </p:sp>
      <p:grpSp>
        <p:nvGrpSpPr>
          <p:cNvPr id="25" name="Group 24"/>
          <p:cNvGrpSpPr/>
          <p:nvPr/>
        </p:nvGrpSpPr>
        <p:grpSpPr>
          <a:xfrm flipH="1">
            <a:off x="6412432" y="943986"/>
            <a:ext cx="1442335" cy="865764"/>
            <a:chOff x="2651760" y="1313411"/>
            <a:chExt cx="1354975" cy="1354974"/>
          </a:xfrm>
        </p:grpSpPr>
        <p:cxnSp>
          <p:nvCxnSpPr>
            <p:cNvPr id="26" name="Straight Connector 25"/>
            <p:cNvCxnSpPr/>
            <p:nvPr/>
          </p:nvCxnSpPr>
          <p:spPr>
            <a:xfrm flipH="1">
              <a:off x="2651760" y="1313411"/>
              <a:ext cx="1354975" cy="7148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51760" y="2028305"/>
              <a:ext cx="0" cy="640080"/>
            </a:xfrm>
            <a:prstGeom prst="straightConnector1">
              <a:avLst/>
            </a:prstGeom>
            <a:ln>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6712462" y="1809750"/>
            <a:ext cx="2284615" cy="738664"/>
          </a:xfrm>
          <a:prstGeom prst="rect">
            <a:avLst/>
          </a:prstGeom>
          <a:noFill/>
        </p:spPr>
        <p:txBody>
          <a:bodyPr wrap="square" rtlCol="1">
            <a:spAutoFit/>
          </a:bodyPr>
          <a:lstStyle/>
          <a:p>
            <a:pPr algn="ctr" rtl="1"/>
            <a:r>
              <a:rPr lang="he-IL" sz="1400" b="1" dirty="0" smtClean="0">
                <a:solidFill>
                  <a:schemeClr val="tx1">
                    <a:lumMod val="50000"/>
                  </a:schemeClr>
                </a:solidFill>
              </a:rPr>
              <a:t>מנהלים בכירים, מומחים פיננסיים ומומחים תחומיים (משפטי, </a:t>
            </a:r>
            <a:r>
              <a:rPr lang="en-US" sz="1400" b="1" dirty="0" smtClean="0">
                <a:solidFill>
                  <a:schemeClr val="tx1">
                    <a:lumMod val="50000"/>
                  </a:schemeClr>
                </a:solidFill>
              </a:rPr>
              <a:t>IT</a:t>
            </a:r>
            <a:r>
              <a:rPr lang="he-IL" sz="1400" b="1" dirty="0" smtClean="0">
                <a:solidFill>
                  <a:schemeClr val="tx1">
                    <a:lumMod val="50000"/>
                  </a:schemeClr>
                </a:solidFill>
              </a:rPr>
              <a:t>, כ"א...)</a:t>
            </a:r>
            <a:endParaRPr lang="he-IL" sz="1400" b="1" dirty="0">
              <a:solidFill>
                <a:schemeClr val="tx1">
                  <a:lumMod val="50000"/>
                </a:schemeClr>
              </a:solidFill>
            </a:endParaRPr>
          </a:p>
        </p:txBody>
      </p:sp>
      <p:sp>
        <p:nvSpPr>
          <p:cNvPr id="29" name="Rectangle 28"/>
          <p:cNvSpPr/>
          <p:nvPr/>
        </p:nvSpPr>
        <p:spPr>
          <a:xfrm>
            <a:off x="929712" y="2211273"/>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a:solidFill>
                  <a:schemeClr val="tx1">
                    <a:lumMod val="50000"/>
                  </a:schemeClr>
                </a:solidFill>
              </a:rPr>
              <a:t>תחבורה</a:t>
            </a:r>
          </a:p>
        </p:txBody>
      </p:sp>
      <p:sp>
        <p:nvSpPr>
          <p:cNvPr id="30" name="Rectangle 29"/>
          <p:cNvSpPr/>
          <p:nvPr/>
        </p:nvSpPr>
        <p:spPr>
          <a:xfrm>
            <a:off x="929712" y="2810216"/>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חינוך</a:t>
            </a:r>
            <a:endParaRPr lang="he-IL" sz="1050" dirty="0">
              <a:solidFill>
                <a:schemeClr val="tx1">
                  <a:lumMod val="50000"/>
                </a:schemeClr>
              </a:solidFill>
            </a:endParaRPr>
          </a:p>
        </p:txBody>
      </p:sp>
      <p:sp>
        <p:nvSpPr>
          <p:cNvPr id="31" name="Rectangle 30"/>
          <p:cNvSpPr/>
          <p:nvPr/>
        </p:nvSpPr>
        <p:spPr>
          <a:xfrm>
            <a:off x="1666464" y="2810216"/>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a:solidFill>
                  <a:schemeClr val="tx1">
                    <a:lumMod val="50000"/>
                  </a:schemeClr>
                </a:solidFill>
              </a:rPr>
              <a:t>שוק ההון</a:t>
            </a:r>
          </a:p>
        </p:txBody>
      </p:sp>
      <p:sp>
        <p:nvSpPr>
          <p:cNvPr id="32" name="Rectangle 31"/>
          <p:cNvSpPr/>
          <p:nvPr/>
        </p:nvSpPr>
        <p:spPr>
          <a:xfrm>
            <a:off x="1666464" y="2211273"/>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a:solidFill>
                  <a:schemeClr val="tx1">
                    <a:lumMod val="50000"/>
                  </a:schemeClr>
                </a:solidFill>
              </a:rPr>
              <a:t>תשתיות</a:t>
            </a:r>
          </a:p>
        </p:txBody>
      </p:sp>
      <p:sp>
        <p:nvSpPr>
          <p:cNvPr id="33" name="Rectangle 32"/>
          <p:cNvSpPr/>
          <p:nvPr/>
        </p:nvSpPr>
        <p:spPr>
          <a:xfrm>
            <a:off x="2403216" y="2810216"/>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a:solidFill>
                  <a:schemeClr val="tx1">
                    <a:lumMod val="50000"/>
                  </a:schemeClr>
                </a:solidFill>
              </a:rPr>
              <a:t>ביטוח</a:t>
            </a:r>
          </a:p>
        </p:txBody>
      </p:sp>
      <p:sp>
        <p:nvSpPr>
          <p:cNvPr id="34" name="Rectangle 33"/>
          <p:cNvSpPr/>
          <p:nvPr/>
        </p:nvSpPr>
        <p:spPr>
          <a:xfrm>
            <a:off x="2403216" y="2211273"/>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תעשיות בטחוניות</a:t>
            </a:r>
            <a:endParaRPr lang="he-IL" sz="1050" dirty="0">
              <a:solidFill>
                <a:schemeClr val="tx1">
                  <a:lumMod val="50000"/>
                </a:schemeClr>
              </a:solidFill>
            </a:endParaRPr>
          </a:p>
        </p:txBody>
      </p:sp>
      <p:sp>
        <p:nvSpPr>
          <p:cNvPr id="36" name="Rectangle 35"/>
          <p:cNvSpPr/>
          <p:nvPr/>
        </p:nvSpPr>
        <p:spPr>
          <a:xfrm>
            <a:off x="4613472" y="2211273"/>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תיירות</a:t>
            </a:r>
            <a:endParaRPr lang="he-IL" sz="1050" dirty="0">
              <a:solidFill>
                <a:schemeClr val="tx1">
                  <a:lumMod val="50000"/>
                </a:schemeClr>
              </a:solidFill>
            </a:endParaRPr>
          </a:p>
        </p:txBody>
      </p:sp>
      <p:sp>
        <p:nvSpPr>
          <p:cNvPr id="37" name="Rectangle 36"/>
          <p:cNvSpPr/>
          <p:nvPr/>
        </p:nvSpPr>
        <p:spPr>
          <a:xfrm>
            <a:off x="4613471" y="2810216"/>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איכות סביבה</a:t>
            </a:r>
            <a:endParaRPr lang="he-IL" sz="1050" dirty="0">
              <a:solidFill>
                <a:schemeClr val="tx1">
                  <a:lumMod val="50000"/>
                </a:schemeClr>
              </a:solidFill>
            </a:endParaRPr>
          </a:p>
        </p:txBody>
      </p:sp>
      <p:sp>
        <p:nvSpPr>
          <p:cNvPr id="39" name="Rectangle 38"/>
          <p:cNvSpPr/>
          <p:nvPr/>
        </p:nvSpPr>
        <p:spPr>
          <a:xfrm>
            <a:off x="3876720" y="2211273"/>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לוגיסטיקה</a:t>
            </a:r>
            <a:endParaRPr lang="he-IL" sz="1050" dirty="0">
              <a:solidFill>
                <a:schemeClr val="tx1">
                  <a:lumMod val="50000"/>
                </a:schemeClr>
              </a:solidFill>
            </a:endParaRPr>
          </a:p>
        </p:txBody>
      </p:sp>
      <p:sp>
        <p:nvSpPr>
          <p:cNvPr id="40" name="Rectangle 39"/>
          <p:cNvSpPr/>
          <p:nvPr/>
        </p:nvSpPr>
        <p:spPr>
          <a:xfrm>
            <a:off x="3139968" y="2810216"/>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שיכון</a:t>
            </a:r>
            <a:endParaRPr lang="he-IL" sz="1050" dirty="0">
              <a:solidFill>
                <a:schemeClr val="tx1">
                  <a:lumMod val="50000"/>
                </a:schemeClr>
              </a:solidFill>
            </a:endParaRPr>
          </a:p>
        </p:txBody>
      </p:sp>
      <p:sp>
        <p:nvSpPr>
          <p:cNvPr id="42" name="Rectangle 41"/>
          <p:cNvSpPr/>
          <p:nvPr/>
        </p:nvSpPr>
        <p:spPr>
          <a:xfrm>
            <a:off x="3876720" y="2810216"/>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חקלאות</a:t>
            </a:r>
            <a:endParaRPr lang="he-IL" sz="1050" dirty="0">
              <a:solidFill>
                <a:schemeClr val="tx1">
                  <a:lumMod val="50000"/>
                </a:schemeClr>
              </a:solidFill>
            </a:endParaRPr>
          </a:p>
        </p:txBody>
      </p:sp>
      <p:sp>
        <p:nvSpPr>
          <p:cNvPr id="43" name="Rectangle 42"/>
          <p:cNvSpPr/>
          <p:nvPr/>
        </p:nvSpPr>
        <p:spPr>
          <a:xfrm>
            <a:off x="3139968" y="2211273"/>
            <a:ext cx="670647" cy="547996"/>
          </a:xfrm>
          <a:prstGeom prst="rect">
            <a:avLst/>
          </a:prstGeom>
          <a:solidFill>
            <a:schemeClr val="accent1">
              <a:lumMod val="20000"/>
              <a:lumOff val="8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r>
              <a:rPr lang="he-IL" sz="1050" dirty="0" smtClean="0">
                <a:solidFill>
                  <a:schemeClr val="tx1">
                    <a:lumMod val="50000"/>
                  </a:schemeClr>
                </a:solidFill>
              </a:rPr>
              <a:t>רווחה</a:t>
            </a:r>
            <a:endParaRPr lang="he-IL" sz="1050" dirty="0">
              <a:solidFill>
                <a:schemeClr val="tx1">
                  <a:lumMod val="50000"/>
                </a:schemeClr>
              </a:solidFill>
            </a:endParaRPr>
          </a:p>
        </p:txBody>
      </p:sp>
      <p:sp>
        <p:nvSpPr>
          <p:cNvPr id="44" name="TextBox 43"/>
          <p:cNvSpPr txBox="1"/>
          <p:nvPr/>
        </p:nvSpPr>
        <p:spPr>
          <a:xfrm>
            <a:off x="4397849" y="721974"/>
            <a:ext cx="2284615" cy="307777"/>
          </a:xfrm>
          <a:prstGeom prst="rect">
            <a:avLst/>
          </a:prstGeom>
          <a:noFill/>
        </p:spPr>
        <p:txBody>
          <a:bodyPr wrap="square" rtlCol="1">
            <a:spAutoFit/>
          </a:bodyPr>
          <a:lstStyle/>
          <a:p>
            <a:pPr algn="ctr" rtl="1"/>
            <a:r>
              <a:rPr lang="he-IL" sz="1400" b="1" dirty="0" smtClean="0">
                <a:solidFill>
                  <a:schemeClr val="tx1">
                    <a:lumMod val="50000"/>
                  </a:schemeClr>
                </a:solidFill>
              </a:rPr>
              <a:t>רשימת מועמדים מדורגת</a:t>
            </a:r>
          </a:p>
        </p:txBody>
      </p:sp>
      <p:sp>
        <p:nvSpPr>
          <p:cNvPr id="45" name="Flowchart: Merge 44"/>
          <p:cNvSpPr/>
          <p:nvPr/>
        </p:nvSpPr>
        <p:spPr>
          <a:xfrm>
            <a:off x="2034942" y="4787616"/>
            <a:ext cx="6242400" cy="561600"/>
          </a:xfrm>
          <a:prstGeom prst="flowChartMerge">
            <a:avLst/>
          </a:prstGeom>
          <a:solidFill>
            <a:schemeClr val="accent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endParaRPr lang="he-IL" sz="1600" dirty="0" smtClean="0"/>
          </a:p>
        </p:txBody>
      </p:sp>
      <p:sp>
        <p:nvSpPr>
          <p:cNvPr id="49" name="Horizontal Scroll 48"/>
          <p:cNvSpPr/>
          <p:nvPr/>
        </p:nvSpPr>
        <p:spPr>
          <a:xfrm>
            <a:off x="4308121" y="5529572"/>
            <a:ext cx="1807675" cy="993379"/>
          </a:xfrm>
          <a:prstGeom prst="horizontalScroll">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r>
              <a:rPr lang="he-IL" dirty="0" smtClean="0">
                <a:solidFill>
                  <a:sysClr val="windowText" lastClr="000000"/>
                </a:solidFill>
              </a:rPr>
              <a:t>מינוי ע"י </a:t>
            </a:r>
            <a:r>
              <a:rPr lang="en-US" dirty="0" smtClean="0">
                <a:solidFill>
                  <a:sysClr val="windowText" lastClr="000000"/>
                </a:solidFill>
              </a:rPr>
              <a:t/>
            </a:r>
            <a:br>
              <a:rPr lang="en-US" dirty="0" smtClean="0">
                <a:solidFill>
                  <a:sysClr val="windowText" lastClr="000000"/>
                </a:solidFill>
              </a:rPr>
            </a:br>
            <a:r>
              <a:rPr lang="he-IL" dirty="0" smtClean="0">
                <a:solidFill>
                  <a:sysClr val="windowText" lastClr="000000"/>
                </a:solidFill>
              </a:rPr>
              <a:t>השרים הרלוונטיים</a:t>
            </a:r>
            <a:endParaRPr lang="he-IL" dirty="0">
              <a:solidFill>
                <a:sysClr val="windowText" lastClr="000000"/>
              </a:solidFill>
            </a:endParaRPr>
          </a:p>
        </p:txBody>
      </p:sp>
      <p:sp>
        <p:nvSpPr>
          <p:cNvPr id="50" name="Flowchart: Merge 49"/>
          <p:cNvSpPr/>
          <p:nvPr/>
        </p:nvSpPr>
        <p:spPr>
          <a:xfrm>
            <a:off x="2036807" y="3577635"/>
            <a:ext cx="6240535" cy="562313"/>
          </a:xfrm>
          <a:prstGeom prst="flowChartMerge">
            <a:avLst/>
          </a:prstGeom>
          <a:solidFill>
            <a:schemeClr val="tx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he-IL" sz="1600" dirty="0" smtClean="0"/>
              <a:t> </a:t>
            </a:r>
            <a:endParaRPr lang="he-IL" sz="1600" dirty="0"/>
          </a:p>
        </p:txBody>
      </p:sp>
      <p:pic>
        <p:nvPicPr>
          <p:cNvPr id="48" name="Picture 4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60195">
            <a:off x="5809690" y="5633071"/>
            <a:ext cx="612212" cy="509708"/>
          </a:xfrm>
          <a:prstGeom prst="rect">
            <a:avLst/>
          </a:prstGeom>
        </p:spPr>
      </p:pic>
      <p:pic>
        <p:nvPicPr>
          <p:cNvPr id="46" name="Picture 4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460195">
            <a:off x="7587306" y="4532535"/>
            <a:ext cx="612212" cy="509708"/>
          </a:xfrm>
          <a:prstGeom prst="rect">
            <a:avLst/>
          </a:prstGeom>
        </p:spPr>
      </p:pic>
      <p:sp>
        <p:nvSpPr>
          <p:cNvPr id="6" name="מלבן 5"/>
          <p:cNvSpPr/>
          <p:nvPr/>
        </p:nvSpPr>
        <p:spPr>
          <a:xfrm>
            <a:off x="2870142" y="3500855"/>
            <a:ext cx="4572000" cy="584775"/>
          </a:xfrm>
          <a:prstGeom prst="rect">
            <a:avLst/>
          </a:prstGeom>
        </p:spPr>
        <p:txBody>
          <a:bodyPr>
            <a:spAutoFit/>
          </a:bodyPr>
          <a:lstStyle/>
          <a:p>
            <a:pPr lvl="0" algn="ctr" rtl="1"/>
            <a:r>
              <a:rPr lang="he-IL" sz="1600" dirty="0">
                <a:solidFill>
                  <a:srgbClr val="FFFFFF"/>
                </a:solidFill>
              </a:rPr>
              <a:t>גיבוש רשימה תוך התחשבות ב</a:t>
            </a:r>
            <a:r>
              <a:rPr lang="he-IL" sz="1600" b="1" dirty="0">
                <a:solidFill>
                  <a:srgbClr val="FFFFFF"/>
                </a:solidFill>
              </a:rPr>
              <a:t>גרעין</a:t>
            </a:r>
            <a:r>
              <a:rPr lang="he-IL" sz="1600" dirty="0">
                <a:solidFill>
                  <a:srgbClr val="FFFFFF"/>
                </a:solidFill>
              </a:rPr>
              <a:t> </a:t>
            </a:r>
            <a:r>
              <a:rPr lang="he-IL" sz="1600" b="1" dirty="0">
                <a:solidFill>
                  <a:srgbClr val="FFFFFF"/>
                </a:solidFill>
              </a:rPr>
              <a:t>הניהולי</a:t>
            </a:r>
            <a:r>
              <a:rPr lang="he-IL" sz="1600" dirty="0">
                <a:solidFill>
                  <a:srgbClr val="FFFFFF"/>
                </a:solidFill>
              </a:rPr>
              <a:t> </a:t>
            </a:r>
            <a:r>
              <a:rPr lang="en-US" sz="1600" dirty="0" smtClean="0">
                <a:solidFill>
                  <a:srgbClr val="FFFFFF"/>
                </a:solidFill>
              </a:rPr>
              <a:t/>
            </a:r>
            <a:br>
              <a:rPr lang="en-US" sz="1600" dirty="0" smtClean="0">
                <a:solidFill>
                  <a:srgbClr val="FFFFFF"/>
                </a:solidFill>
              </a:rPr>
            </a:br>
            <a:r>
              <a:rPr lang="he-IL" sz="1600" dirty="0" smtClean="0">
                <a:solidFill>
                  <a:srgbClr val="FFFFFF"/>
                </a:solidFill>
              </a:rPr>
              <a:t>של </a:t>
            </a:r>
            <a:r>
              <a:rPr lang="he-IL" sz="1600" dirty="0">
                <a:solidFill>
                  <a:srgbClr val="FFFFFF"/>
                </a:solidFill>
              </a:rPr>
              <a:t>כל חברה</a:t>
            </a:r>
          </a:p>
        </p:txBody>
      </p:sp>
      <p:pic>
        <p:nvPicPr>
          <p:cNvPr id="47" name="Picture 3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793581" y="4085630"/>
            <a:ext cx="717161" cy="717161"/>
          </a:xfrm>
          <a:prstGeom prst="rect">
            <a:avLst/>
          </a:prstGeom>
        </p:spPr>
      </p:pic>
      <p:sp>
        <p:nvSpPr>
          <p:cNvPr id="51" name="מלבן 50"/>
          <p:cNvSpPr/>
          <p:nvPr/>
        </p:nvSpPr>
        <p:spPr>
          <a:xfrm>
            <a:off x="2870142" y="4790503"/>
            <a:ext cx="4572000" cy="338554"/>
          </a:xfrm>
          <a:prstGeom prst="rect">
            <a:avLst/>
          </a:prstGeom>
        </p:spPr>
        <p:txBody>
          <a:bodyPr>
            <a:spAutoFit/>
          </a:bodyPr>
          <a:lstStyle/>
          <a:p>
            <a:pPr lvl="0" algn="ctr" rtl="1"/>
            <a:r>
              <a:rPr lang="he-IL" sz="1600" dirty="0">
                <a:solidFill>
                  <a:srgbClr val="FFFFFF"/>
                </a:solidFill>
              </a:rPr>
              <a:t>אישור הוועדה לבדיקת </a:t>
            </a:r>
            <a:r>
              <a:rPr lang="he-IL" sz="1600" dirty="0" smtClean="0">
                <a:solidFill>
                  <a:srgbClr val="FFFFFF"/>
                </a:solidFill>
              </a:rPr>
              <a:t>מינויים (ברנר)</a:t>
            </a:r>
            <a:endParaRPr lang="he-IL" sz="1600" dirty="0">
              <a:solidFill>
                <a:srgbClr val="FFFFFF"/>
              </a:solidFill>
            </a:endParaRPr>
          </a:p>
        </p:txBody>
      </p:sp>
    </p:spTree>
    <p:extLst>
      <p:ext uri="{BB962C8B-B14F-4D97-AF65-F5344CB8AC3E}">
        <p14:creationId xmlns:p14="http://schemas.microsoft.com/office/powerpoint/2010/main" val="2849239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2792176" y="1666499"/>
            <a:ext cx="3604099" cy="3525001"/>
            <a:chOff x="2680287" y="1666499"/>
            <a:chExt cx="3604099" cy="3525001"/>
          </a:xfrm>
        </p:grpSpPr>
        <p:grpSp>
          <p:nvGrpSpPr>
            <p:cNvPr id="51" name="Group 50"/>
            <p:cNvGrpSpPr/>
            <p:nvPr/>
          </p:nvGrpSpPr>
          <p:grpSpPr>
            <a:xfrm>
              <a:off x="4535998" y="1666499"/>
              <a:ext cx="1136844" cy="1306717"/>
              <a:chOff x="2074545" y="81590"/>
              <a:chExt cx="1136844" cy="1306717"/>
            </a:xfrm>
          </p:grpSpPr>
          <p:sp>
            <p:nvSpPr>
              <p:cNvPr id="67" name="Hexagon 66"/>
              <p:cNvSpPr/>
              <p:nvPr/>
            </p:nvSpPr>
            <p:spPr>
              <a:xfrm rot="5400000">
                <a:off x="1989608" y="166527"/>
                <a:ext cx="1306717" cy="1136844"/>
              </a:xfrm>
              <a:prstGeom prst="hexagon">
                <a:avLst>
                  <a:gd name="adj" fmla="val 25000"/>
                  <a:gd name="vf" fmla="val 115470"/>
                </a:avLst>
              </a:prstGeom>
              <a:solidFill>
                <a:srgbClr val="92D400">
                  <a:hueOff val="0"/>
                  <a:satOff val="0"/>
                  <a:lumOff val="0"/>
                  <a:alphaOff val="0"/>
                </a:srgbClr>
              </a:solidFill>
              <a:ln w="26425"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68" name="Hexagon 4"/>
              <p:cNvSpPr/>
              <p:nvPr/>
            </p:nvSpPr>
            <p:spPr>
              <a:xfrm>
                <a:off x="2251702" y="285221"/>
                <a:ext cx="782528"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rtl="1">
                  <a:lnSpc>
                    <a:spcPct val="90000"/>
                  </a:lnSpc>
                  <a:spcBef>
                    <a:spcPct val="0"/>
                  </a:spcBef>
                  <a:spcAft>
                    <a:spcPct val="35000"/>
                  </a:spcAft>
                </a:pPr>
                <a:r>
                  <a:rPr lang="he-IL" sz="2400" dirty="0" smtClean="0">
                    <a:solidFill>
                      <a:srgbClr val="000000"/>
                    </a:solidFill>
                    <a:latin typeface="Arial"/>
                  </a:rPr>
                  <a:t>1-2</a:t>
                </a:r>
                <a:endParaRPr lang="he-IL" sz="2400" dirty="0">
                  <a:solidFill>
                    <a:srgbClr val="000000"/>
                  </a:solidFill>
                  <a:latin typeface="Arial"/>
                </a:endParaRPr>
              </a:p>
            </p:txBody>
          </p:sp>
        </p:grpSp>
        <p:grpSp>
          <p:nvGrpSpPr>
            <p:cNvPr id="52" name="Group 51"/>
            <p:cNvGrpSpPr/>
            <p:nvPr/>
          </p:nvGrpSpPr>
          <p:grpSpPr>
            <a:xfrm>
              <a:off x="3308206" y="1666499"/>
              <a:ext cx="1136844" cy="1306717"/>
              <a:chOff x="846753" y="81590"/>
              <a:chExt cx="1136844" cy="1306717"/>
            </a:xfrm>
          </p:grpSpPr>
          <p:sp>
            <p:nvSpPr>
              <p:cNvPr id="65" name="Hexagon 64"/>
              <p:cNvSpPr/>
              <p:nvPr/>
            </p:nvSpPr>
            <p:spPr>
              <a:xfrm rot="5400000">
                <a:off x="761816" y="166527"/>
                <a:ext cx="1306717" cy="1136844"/>
              </a:xfrm>
              <a:prstGeom prst="hexagon">
                <a:avLst>
                  <a:gd name="adj" fmla="val 25000"/>
                  <a:gd name="vf" fmla="val 115470"/>
                </a:avLst>
              </a:prstGeom>
              <a:solidFill>
                <a:srgbClr val="00A1DE">
                  <a:hueOff val="0"/>
                  <a:satOff val="0"/>
                  <a:lumOff val="0"/>
                  <a:alphaOff val="0"/>
                </a:srgbClr>
              </a:solidFill>
              <a:ln w="26425"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66" name="Hexagon 6"/>
              <p:cNvSpPr/>
              <p:nvPr/>
            </p:nvSpPr>
            <p:spPr>
              <a:xfrm>
                <a:off x="1023910" y="285221"/>
                <a:ext cx="782528"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rtl="1">
                  <a:lnSpc>
                    <a:spcPct val="90000"/>
                  </a:lnSpc>
                  <a:spcBef>
                    <a:spcPct val="0"/>
                  </a:spcBef>
                  <a:spcAft>
                    <a:spcPct val="35000"/>
                  </a:spcAft>
                </a:pPr>
                <a:r>
                  <a:rPr lang="he-IL" sz="2400" dirty="0" smtClean="0">
                    <a:solidFill>
                      <a:srgbClr val="000000"/>
                    </a:solidFill>
                    <a:latin typeface="Arial"/>
                  </a:rPr>
                  <a:t>1-2</a:t>
                </a:r>
                <a:endParaRPr lang="he-IL" sz="2400" dirty="0">
                  <a:solidFill>
                    <a:srgbClr val="000000"/>
                  </a:solidFill>
                  <a:latin typeface="Arial"/>
                </a:endParaRPr>
              </a:p>
            </p:txBody>
          </p:sp>
        </p:grpSp>
        <p:grpSp>
          <p:nvGrpSpPr>
            <p:cNvPr id="53" name="Group 52"/>
            <p:cNvGrpSpPr/>
            <p:nvPr/>
          </p:nvGrpSpPr>
          <p:grpSpPr>
            <a:xfrm>
              <a:off x="3919750" y="2775641"/>
              <a:ext cx="1136844" cy="1306717"/>
              <a:chOff x="1458297" y="1190732"/>
              <a:chExt cx="1136844" cy="1306717"/>
            </a:xfrm>
          </p:grpSpPr>
          <p:sp>
            <p:nvSpPr>
              <p:cNvPr id="63" name="Hexagon 62"/>
              <p:cNvSpPr/>
              <p:nvPr/>
            </p:nvSpPr>
            <p:spPr>
              <a:xfrm rot="5400000">
                <a:off x="1373360" y="1275669"/>
                <a:ext cx="1306717" cy="1136844"/>
              </a:xfrm>
              <a:prstGeom prst="hexagon">
                <a:avLst>
                  <a:gd name="adj" fmla="val 25000"/>
                  <a:gd name="vf" fmla="val 115470"/>
                </a:avLst>
              </a:prstGeom>
              <a:solidFill>
                <a:schemeClr val="bg1">
                  <a:lumMod val="75000"/>
                </a:schemeClr>
              </a:solidFill>
              <a:ln w="26425"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he-IL" dirty="0"/>
              </a:p>
            </p:txBody>
          </p:sp>
          <p:sp>
            <p:nvSpPr>
              <p:cNvPr id="64" name="Hexagon 8"/>
              <p:cNvSpPr/>
              <p:nvPr/>
            </p:nvSpPr>
            <p:spPr>
              <a:xfrm>
                <a:off x="1635454" y="1394363"/>
                <a:ext cx="782528"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rtl="1">
                  <a:lnSpc>
                    <a:spcPct val="90000"/>
                  </a:lnSpc>
                  <a:spcBef>
                    <a:spcPct val="0"/>
                  </a:spcBef>
                  <a:spcAft>
                    <a:spcPct val="35000"/>
                  </a:spcAft>
                </a:pPr>
                <a:endParaRPr lang="he-IL" sz="2400" dirty="0">
                  <a:solidFill>
                    <a:srgbClr val="000000"/>
                  </a:solidFill>
                  <a:latin typeface="Arial"/>
                </a:endParaRPr>
              </a:p>
            </p:txBody>
          </p:sp>
        </p:grpSp>
        <p:grpSp>
          <p:nvGrpSpPr>
            <p:cNvPr id="54" name="Group 53"/>
            <p:cNvGrpSpPr/>
            <p:nvPr/>
          </p:nvGrpSpPr>
          <p:grpSpPr>
            <a:xfrm>
              <a:off x="3485363" y="2775641"/>
              <a:ext cx="2799023" cy="2231300"/>
              <a:chOff x="1023910" y="1190732"/>
              <a:chExt cx="2799023" cy="2231300"/>
            </a:xfrm>
          </p:grpSpPr>
          <p:sp>
            <p:nvSpPr>
              <p:cNvPr id="61" name="Hexagon 60"/>
              <p:cNvSpPr/>
              <p:nvPr/>
            </p:nvSpPr>
            <p:spPr>
              <a:xfrm rot="5400000">
                <a:off x="2601152" y="1275669"/>
                <a:ext cx="1306717" cy="1136844"/>
              </a:xfrm>
              <a:prstGeom prst="hexagon">
                <a:avLst>
                  <a:gd name="adj" fmla="val 25000"/>
                  <a:gd name="vf" fmla="val 115470"/>
                </a:avLst>
              </a:prstGeom>
              <a:solidFill>
                <a:srgbClr val="72C7E7">
                  <a:hueOff val="0"/>
                  <a:satOff val="0"/>
                  <a:lumOff val="0"/>
                  <a:alphaOff val="0"/>
                </a:srgbClr>
              </a:solidFill>
              <a:ln w="26425"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62" name="Hexagon 10"/>
              <p:cNvSpPr/>
              <p:nvPr/>
            </p:nvSpPr>
            <p:spPr>
              <a:xfrm>
                <a:off x="2863246" y="1394363"/>
                <a:ext cx="782528"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rtl="1">
                  <a:lnSpc>
                    <a:spcPct val="90000"/>
                  </a:lnSpc>
                  <a:spcBef>
                    <a:spcPct val="0"/>
                  </a:spcBef>
                  <a:spcAft>
                    <a:spcPct val="35000"/>
                  </a:spcAft>
                </a:pPr>
                <a:r>
                  <a:rPr lang="he-IL" sz="2400" dirty="0" smtClean="0">
                    <a:solidFill>
                      <a:srgbClr val="000000"/>
                    </a:solidFill>
                    <a:latin typeface="Arial"/>
                  </a:rPr>
                  <a:t>1-2</a:t>
                </a:r>
                <a:endParaRPr lang="he-IL" sz="2400" dirty="0">
                  <a:solidFill>
                    <a:srgbClr val="000000"/>
                  </a:solidFill>
                  <a:latin typeface="Arial"/>
                </a:endParaRPr>
              </a:p>
            </p:txBody>
          </p:sp>
          <p:sp>
            <p:nvSpPr>
              <p:cNvPr id="43" name="Hexagon 10"/>
              <p:cNvSpPr/>
              <p:nvPr/>
            </p:nvSpPr>
            <p:spPr>
              <a:xfrm>
                <a:off x="1023910" y="2522575"/>
                <a:ext cx="782528"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rtl="1">
                  <a:lnSpc>
                    <a:spcPct val="90000"/>
                  </a:lnSpc>
                  <a:spcBef>
                    <a:spcPct val="0"/>
                  </a:spcBef>
                  <a:spcAft>
                    <a:spcPct val="35000"/>
                  </a:spcAft>
                </a:pPr>
                <a:r>
                  <a:rPr lang="he-IL" sz="2400" dirty="0" smtClean="0">
                    <a:solidFill>
                      <a:srgbClr val="000000"/>
                    </a:solidFill>
                    <a:latin typeface="Arial"/>
                  </a:rPr>
                  <a:t>1</a:t>
                </a:r>
                <a:endParaRPr lang="he-IL" sz="2400" dirty="0">
                  <a:solidFill>
                    <a:srgbClr val="000000"/>
                  </a:solidFill>
                  <a:latin typeface="Arial"/>
                </a:endParaRPr>
              </a:p>
            </p:txBody>
          </p:sp>
        </p:grpSp>
        <p:grpSp>
          <p:nvGrpSpPr>
            <p:cNvPr id="55" name="Group 54"/>
            <p:cNvGrpSpPr/>
            <p:nvPr/>
          </p:nvGrpSpPr>
          <p:grpSpPr>
            <a:xfrm>
              <a:off x="4535998" y="3884783"/>
              <a:ext cx="1136844" cy="1306717"/>
              <a:chOff x="2074545" y="2299874"/>
              <a:chExt cx="1136844" cy="1306717"/>
            </a:xfrm>
          </p:grpSpPr>
          <p:sp>
            <p:nvSpPr>
              <p:cNvPr id="59" name="Hexagon 58"/>
              <p:cNvSpPr/>
              <p:nvPr/>
            </p:nvSpPr>
            <p:spPr>
              <a:xfrm rot="5400000">
                <a:off x="1989608" y="2384811"/>
                <a:ext cx="1306717" cy="1136844"/>
              </a:xfrm>
              <a:prstGeom prst="hexagon">
                <a:avLst>
                  <a:gd name="adj" fmla="val 25000"/>
                  <a:gd name="vf" fmla="val 115470"/>
                </a:avLst>
              </a:prstGeom>
              <a:solidFill>
                <a:srgbClr val="C9DD03">
                  <a:hueOff val="0"/>
                  <a:satOff val="0"/>
                  <a:lumOff val="0"/>
                  <a:alphaOff val="0"/>
                </a:srgbClr>
              </a:solidFill>
              <a:ln w="26425"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60" name="Hexagon 12"/>
              <p:cNvSpPr/>
              <p:nvPr/>
            </p:nvSpPr>
            <p:spPr>
              <a:xfrm>
                <a:off x="2251701" y="2503505"/>
                <a:ext cx="857299"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rtl="1">
                  <a:lnSpc>
                    <a:spcPct val="90000"/>
                  </a:lnSpc>
                  <a:spcBef>
                    <a:spcPct val="0"/>
                  </a:spcBef>
                  <a:spcAft>
                    <a:spcPct val="35000"/>
                  </a:spcAft>
                </a:pPr>
                <a:r>
                  <a:rPr lang="he-IL" dirty="0" smtClean="0">
                    <a:solidFill>
                      <a:srgbClr val="000000"/>
                    </a:solidFill>
                    <a:latin typeface="Arial"/>
                  </a:rPr>
                  <a:t>% ייצוג הולם מגדרי ומגזרי</a:t>
                </a:r>
                <a:endParaRPr lang="he-IL" dirty="0">
                  <a:solidFill>
                    <a:srgbClr val="000000"/>
                  </a:solidFill>
                  <a:latin typeface="Arial"/>
                </a:endParaRPr>
              </a:p>
            </p:txBody>
          </p:sp>
        </p:grpSp>
        <p:sp>
          <p:nvSpPr>
            <p:cNvPr id="57" name="Hexagon 56"/>
            <p:cNvSpPr/>
            <p:nvPr/>
          </p:nvSpPr>
          <p:spPr>
            <a:xfrm rot="5400000">
              <a:off x="3223269" y="3969720"/>
              <a:ext cx="1306717" cy="1136844"/>
            </a:xfrm>
            <a:prstGeom prst="hexagon">
              <a:avLst>
                <a:gd name="adj" fmla="val 25000"/>
                <a:gd name="vf" fmla="val 115470"/>
              </a:avLst>
            </a:prstGeom>
            <a:solidFill>
              <a:srgbClr val="92D400">
                <a:hueOff val="0"/>
                <a:satOff val="0"/>
                <a:lumOff val="0"/>
                <a:alphaOff val="0"/>
              </a:srgbClr>
            </a:solidFill>
            <a:ln w="26425"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69" name="Group 68"/>
            <p:cNvGrpSpPr/>
            <p:nvPr/>
          </p:nvGrpSpPr>
          <p:grpSpPr>
            <a:xfrm>
              <a:off x="2680287" y="2775641"/>
              <a:ext cx="1136844" cy="1306717"/>
              <a:chOff x="2730539" y="1190732"/>
              <a:chExt cx="1136844" cy="1306717"/>
            </a:xfrm>
          </p:grpSpPr>
          <p:sp>
            <p:nvSpPr>
              <p:cNvPr id="70" name="Hexagon 69"/>
              <p:cNvSpPr/>
              <p:nvPr/>
            </p:nvSpPr>
            <p:spPr>
              <a:xfrm rot="5400000">
                <a:off x="2645602" y="1275669"/>
                <a:ext cx="1306717" cy="1136844"/>
              </a:xfrm>
              <a:prstGeom prst="hexagon">
                <a:avLst>
                  <a:gd name="adj" fmla="val 25000"/>
                  <a:gd name="vf" fmla="val 115470"/>
                </a:avLst>
              </a:prstGeom>
              <a:solidFill>
                <a:srgbClr val="3C8A2E"/>
              </a:solidFill>
              <a:ln w="26425"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71" name="Hexagon 10"/>
              <p:cNvSpPr/>
              <p:nvPr/>
            </p:nvSpPr>
            <p:spPr>
              <a:xfrm>
                <a:off x="2907696" y="1394363"/>
                <a:ext cx="782528"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rtl="1">
                  <a:lnSpc>
                    <a:spcPct val="90000"/>
                  </a:lnSpc>
                  <a:spcBef>
                    <a:spcPct val="0"/>
                  </a:spcBef>
                  <a:spcAft>
                    <a:spcPct val="35000"/>
                  </a:spcAft>
                </a:pPr>
                <a:r>
                  <a:rPr lang="he-IL" sz="2400" dirty="0" smtClean="0">
                    <a:solidFill>
                      <a:srgbClr val="000000"/>
                    </a:solidFill>
                    <a:latin typeface="Arial"/>
                  </a:rPr>
                  <a:t>3-4</a:t>
                </a:r>
                <a:endParaRPr lang="he-IL" sz="2400" dirty="0">
                  <a:solidFill>
                    <a:srgbClr val="000000"/>
                  </a:solidFill>
                  <a:latin typeface="Arial"/>
                </a:endParaRPr>
              </a:p>
            </p:txBody>
          </p:sp>
        </p:grpSp>
      </p:grpSp>
      <p:sp>
        <p:nvSpPr>
          <p:cNvPr id="3" name="Title 2"/>
          <p:cNvSpPr>
            <a:spLocks noGrp="1"/>
          </p:cNvSpPr>
          <p:nvPr>
            <p:ph type="title"/>
          </p:nvPr>
        </p:nvSpPr>
        <p:spPr/>
        <p:txBody>
          <a:bodyPr anchor="ctr"/>
          <a:lstStyle/>
          <a:p>
            <a:r>
              <a:rPr lang="he-IL" dirty="0" smtClean="0"/>
              <a:t>מבנה הדירקטוריון הרצוי</a:t>
            </a:r>
            <a:endParaRPr lang="he-IL" dirty="0"/>
          </a:p>
        </p:txBody>
      </p:sp>
      <p:grpSp>
        <p:nvGrpSpPr>
          <p:cNvPr id="6" name="קבוצה 5"/>
          <p:cNvGrpSpPr/>
          <p:nvPr/>
        </p:nvGrpSpPr>
        <p:grpSpPr>
          <a:xfrm>
            <a:off x="313686" y="836517"/>
            <a:ext cx="2255382" cy="1543160"/>
            <a:chOff x="313686" y="836517"/>
            <a:chExt cx="2255382" cy="1543160"/>
          </a:xfrm>
        </p:grpSpPr>
        <p:pic>
          <p:nvPicPr>
            <p:cNvPr id="3077" name="Picture 5" descr="C:\Users\rohanona\AppData\Local\Microsoft\Windows\Temporary Internet Files\Content.Outlook\Q3MR8DNX\Microscope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085" y="953321"/>
              <a:ext cx="1100584" cy="1426356"/>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ular Callout 37"/>
            <p:cNvSpPr/>
            <p:nvPr/>
          </p:nvSpPr>
          <p:spPr>
            <a:xfrm>
              <a:off x="313686" y="1005794"/>
              <a:ext cx="2255382" cy="1289826"/>
            </a:xfrm>
            <a:prstGeom prst="wedgeRoundRectCallout">
              <a:avLst>
                <a:gd name="adj1" fmla="val 86417"/>
                <a:gd name="adj2" fmla="val 23943"/>
                <a:gd name="adj3" fmla="val 1666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FFFF"/>
                </a:solidFill>
              </a:endParaRPr>
            </a:p>
          </p:txBody>
        </p:sp>
        <p:sp>
          <p:nvSpPr>
            <p:cNvPr id="39" name="Rectangle 38"/>
            <p:cNvSpPr/>
            <p:nvPr/>
          </p:nvSpPr>
          <p:spPr>
            <a:xfrm>
              <a:off x="730105" y="836517"/>
              <a:ext cx="1422546" cy="338554"/>
            </a:xfrm>
            <a:prstGeom prst="rect">
              <a:avLst/>
            </a:prstGeom>
            <a:solidFill>
              <a:schemeClr val="bg1"/>
            </a:solidFill>
          </p:spPr>
          <p:txBody>
            <a:bodyPr wrap="square" lIns="0" tIns="0" rIns="0" bIns="0" anchor="ctr">
              <a:noAutofit/>
            </a:bodyPr>
            <a:lstStyle/>
            <a:p>
              <a:pPr algn="ctr" rtl="1">
                <a:defRPr/>
              </a:pPr>
              <a:r>
                <a:rPr lang="he-IL" sz="1600" kern="0" dirty="0" smtClean="0">
                  <a:solidFill>
                    <a:sysClr val="windowText" lastClr="000000"/>
                  </a:solidFill>
                </a:rPr>
                <a:t>מומחים ענפיים</a:t>
              </a:r>
              <a:endParaRPr lang="he-IL" sz="1600" kern="0" dirty="0">
                <a:solidFill>
                  <a:sysClr val="windowText" lastClr="000000"/>
                </a:solidFill>
              </a:endParaRPr>
            </a:p>
          </p:txBody>
        </p:sp>
      </p:grpSp>
      <p:grpSp>
        <p:nvGrpSpPr>
          <p:cNvPr id="8" name="קבוצה 7"/>
          <p:cNvGrpSpPr/>
          <p:nvPr/>
        </p:nvGrpSpPr>
        <p:grpSpPr>
          <a:xfrm>
            <a:off x="6539010" y="836517"/>
            <a:ext cx="2255382" cy="1442232"/>
            <a:chOff x="6539010" y="1882401"/>
            <a:chExt cx="2255382" cy="1442232"/>
          </a:xfrm>
        </p:grpSpPr>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33" y="2096408"/>
              <a:ext cx="1749937" cy="1166625"/>
            </a:xfrm>
            <a:prstGeom prst="rect">
              <a:avLst/>
            </a:prstGeom>
          </p:spPr>
        </p:pic>
        <p:sp>
          <p:nvSpPr>
            <p:cNvPr id="30" name="Rounded Rectangular Callout 29"/>
            <p:cNvSpPr/>
            <p:nvPr/>
          </p:nvSpPr>
          <p:spPr>
            <a:xfrm>
              <a:off x="6539010" y="2034807"/>
              <a:ext cx="2255382" cy="1289826"/>
            </a:xfrm>
            <a:prstGeom prst="wedgeRoundRectCallout">
              <a:avLst>
                <a:gd name="adj1" fmla="val -82118"/>
                <a:gd name="adj2" fmla="val 24464"/>
                <a:gd name="adj3" fmla="val 1666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endParaRPr>
            </a:p>
          </p:txBody>
        </p:sp>
        <p:sp>
          <p:nvSpPr>
            <p:cNvPr id="33" name="Rectangle 32"/>
            <p:cNvSpPr/>
            <p:nvPr/>
          </p:nvSpPr>
          <p:spPr>
            <a:xfrm>
              <a:off x="6715960" y="1882401"/>
              <a:ext cx="1901483" cy="338554"/>
            </a:xfrm>
            <a:prstGeom prst="rect">
              <a:avLst/>
            </a:prstGeom>
            <a:solidFill>
              <a:schemeClr val="bg1"/>
            </a:solidFill>
          </p:spPr>
          <p:txBody>
            <a:bodyPr wrap="square" lIns="0" tIns="0" rIns="0" bIns="0" anchor="ctr">
              <a:noAutofit/>
            </a:bodyPr>
            <a:lstStyle/>
            <a:p>
              <a:pPr algn="ctr" rtl="1">
                <a:defRPr/>
              </a:pPr>
              <a:r>
                <a:rPr lang="he-IL" sz="1600" kern="0" dirty="0">
                  <a:solidFill>
                    <a:sysClr val="windowText" lastClr="000000"/>
                  </a:solidFill>
                </a:rPr>
                <a:t>אנשי כספים מקצועיים</a:t>
              </a:r>
            </a:p>
          </p:txBody>
        </p:sp>
      </p:grpSp>
      <p:grpSp>
        <p:nvGrpSpPr>
          <p:cNvPr id="2" name="קבוצה 1"/>
          <p:cNvGrpSpPr/>
          <p:nvPr/>
        </p:nvGrpSpPr>
        <p:grpSpPr>
          <a:xfrm>
            <a:off x="313686" y="2979545"/>
            <a:ext cx="2255382" cy="1452279"/>
            <a:chOff x="313686" y="2655205"/>
            <a:chExt cx="2255382" cy="1452279"/>
          </a:xfrm>
        </p:grpSpPr>
        <p:sp>
          <p:nvSpPr>
            <p:cNvPr id="40" name="Rounded Rectangular Callout 39"/>
            <p:cNvSpPr/>
            <p:nvPr/>
          </p:nvSpPr>
          <p:spPr>
            <a:xfrm>
              <a:off x="313686" y="2817658"/>
              <a:ext cx="2255382" cy="1289826"/>
            </a:xfrm>
            <a:prstGeom prst="wedgeRoundRectCallout">
              <a:avLst>
                <a:gd name="adj1" fmla="val 58928"/>
                <a:gd name="adj2" fmla="val 2155"/>
                <a:gd name="adj3" fmla="val 1666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endParaRPr>
            </a:p>
          </p:txBody>
        </p:sp>
        <p:sp>
          <p:nvSpPr>
            <p:cNvPr id="41" name="Rectangle 40"/>
            <p:cNvSpPr/>
            <p:nvPr/>
          </p:nvSpPr>
          <p:spPr>
            <a:xfrm>
              <a:off x="552306" y="2655205"/>
              <a:ext cx="1778144" cy="338554"/>
            </a:xfrm>
            <a:prstGeom prst="rect">
              <a:avLst/>
            </a:prstGeom>
            <a:solidFill>
              <a:schemeClr val="bg1"/>
            </a:solidFill>
          </p:spPr>
          <p:txBody>
            <a:bodyPr wrap="square" lIns="0" tIns="0" rIns="0" bIns="0" anchor="ctr">
              <a:noAutofit/>
            </a:bodyPr>
            <a:lstStyle/>
            <a:p>
              <a:pPr algn="ctr" rtl="1">
                <a:defRPr/>
              </a:pPr>
              <a:r>
                <a:rPr lang="he-IL" sz="1600" kern="0" dirty="0" smtClean="0">
                  <a:solidFill>
                    <a:sysClr val="windowText" lastClr="000000"/>
                  </a:solidFill>
                </a:rPr>
                <a:t>מנהלים מוכשרים</a:t>
              </a:r>
              <a:endParaRPr lang="he-IL" sz="1600" kern="0" dirty="0">
                <a:solidFill>
                  <a:sysClr val="windowText" lastClr="000000"/>
                </a:solidFill>
              </a:endParaRPr>
            </a:p>
          </p:txBody>
        </p:sp>
        <p:pic>
          <p:nvPicPr>
            <p:cNvPr id="10" name="תמונה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1696" y="3351465"/>
              <a:ext cx="1439363" cy="501898"/>
            </a:xfrm>
            <a:prstGeom prst="rect">
              <a:avLst/>
            </a:prstGeom>
          </p:spPr>
        </p:pic>
      </p:grpSp>
      <p:sp>
        <p:nvSpPr>
          <p:cNvPr id="36" name="Rounded Rectangular Callout 35"/>
          <p:cNvSpPr/>
          <p:nvPr/>
        </p:nvSpPr>
        <p:spPr>
          <a:xfrm>
            <a:off x="6539010" y="4082359"/>
            <a:ext cx="2255382" cy="1289826"/>
          </a:xfrm>
          <a:prstGeom prst="wedgeRoundRectCallout">
            <a:avLst>
              <a:gd name="adj1" fmla="val -78013"/>
              <a:gd name="adj2" fmla="val -50326"/>
              <a:gd name="adj3" fmla="val 1666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endParaRPr>
          </a:p>
        </p:txBody>
      </p:sp>
      <p:sp>
        <p:nvSpPr>
          <p:cNvPr id="42" name="Rectangle 41"/>
          <p:cNvSpPr/>
          <p:nvPr/>
        </p:nvSpPr>
        <p:spPr>
          <a:xfrm>
            <a:off x="6715959" y="4010249"/>
            <a:ext cx="1901483" cy="140978"/>
          </a:xfrm>
          <a:prstGeom prst="rect">
            <a:avLst/>
          </a:prstGeom>
          <a:solidFill>
            <a:schemeClr val="bg1"/>
          </a:solidFill>
        </p:spPr>
        <p:txBody>
          <a:bodyPr wrap="square" lIns="0" tIns="0" rIns="0" bIns="0" anchor="ctr">
            <a:noAutofit/>
          </a:bodyPr>
          <a:lstStyle/>
          <a:p>
            <a:pPr algn="ctr" rtl="1">
              <a:defRPr/>
            </a:pPr>
            <a:r>
              <a:rPr lang="he-IL" sz="1600" kern="0" dirty="0" smtClean="0">
                <a:solidFill>
                  <a:sysClr val="windowText" lastClr="000000"/>
                </a:solidFill>
              </a:rPr>
              <a:t>בעלי נסיון והכרות עם המגזר הציבורי</a:t>
            </a:r>
            <a:endParaRPr lang="he-IL" sz="1600" kern="0" dirty="0">
              <a:solidFill>
                <a:sysClr val="windowText" lastClr="000000"/>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397" y="4381111"/>
            <a:ext cx="785376"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Hexagon 10"/>
          <p:cNvSpPr/>
          <p:nvPr/>
        </p:nvSpPr>
        <p:spPr>
          <a:xfrm>
            <a:off x="3591592" y="4107484"/>
            <a:ext cx="782528" cy="899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rtl="1">
              <a:lnSpc>
                <a:spcPct val="90000"/>
              </a:lnSpc>
              <a:spcBef>
                <a:spcPct val="0"/>
              </a:spcBef>
              <a:spcAft>
                <a:spcPct val="35000"/>
              </a:spcAft>
            </a:pPr>
            <a:r>
              <a:rPr lang="he-IL" sz="2400" dirty="0" smtClean="0">
                <a:solidFill>
                  <a:srgbClr val="000000"/>
                </a:solidFill>
                <a:latin typeface="Arial"/>
              </a:rPr>
              <a:t>1</a:t>
            </a:r>
            <a:endParaRPr lang="he-IL" sz="2400" dirty="0">
              <a:solidFill>
                <a:srgbClr val="000000"/>
              </a:solidFill>
              <a:latin typeface="Arial"/>
            </a:endParaRPr>
          </a:p>
        </p:txBody>
      </p:sp>
      <p:grpSp>
        <p:nvGrpSpPr>
          <p:cNvPr id="5" name="קבוצה 4"/>
          <p:cNvGrpSpPr/>
          <p:nvPr/>
        </p:nvGrpSpPr>
        <p:grpSpPr>
          <a:xfrm>
            <a:off x="313686" y="5031691"/>
            <a:ext cx="2255382" cy="1360315"/>
            <a:chOff x="313686" y="5031691"/>
            <a:chExt cx="2255382" cy="1360315"/>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577" y="5317097"/>
              <a:ext cx="1101600" cy="947227"/>
            </a:xfrm>
            <a:prstGeom prst="rect">
              <a:avLst/>
            </a:prstGeom>
          </p:spPr>
        </p:pic>
        <p:sp>
          <p:nvSpPr>
            <p:cNvPr id="46" name="Rounded Rectangular Callout 45"/>
            <p:cNvSpPr/>
            <p:nvPr/>
          </p:nvSpPr>
          <p:spPr>
            <a:xfrm>
              <a:off x="313686" y="5102180"/>
              <a:ext cx="2255382" cy="1289826"/>
            </a:xfrm>
            <a:prstGeom prst="wedgeRoundRectCallout">
              <a:avLst>
                <a:gd name="adj1" fmla="val 85681"/>
                <a:gd name="adj2" fmla="val -63354"/>
                <a:gd name="adj3" fmla="val 1666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FFFF"/>
                </a:solidFill>
              </a:endParaRPr>
            </a:p>
          </p:txBody>
        </p:sp>
        <p:sp>
          <p:nvSpPr>
            <p:cNvPr id="35" name="Rectangle 34"/>
            <p:cNvSpPr/>
            <p:nvPr/>
          </p:nvSpPr>
          <p:spPr>
            <a:xfrm>
              <a:off x="901377" y="5031691"/>
              <a:ext cx="1080000" cy="140978"/>
            </a:xfrm>
            <a:prstGeom prst="rect">
              <a:avLst/>
            </a:prstGeom>
            <a:solidFill>
              <a:schemeClr val="bg1"/>
            </a:solidFill>
          </p:spPr>
          <p:txBody>
            <a:bodyPr wrap="square" lIns="0" tIns="0" rIns="0" bIns="0" anchor="ctr">
              <a:noAutofit/>
            </a:bodyPr>
            <a:lstStyle/>
            <a:p>
              <a:pPr algn="ctr" rtl="1">
                <a:defRPr/>
              </a:pPr>
              <a:r>
                <a:rPr lang="he-IL" sz="1600" kern="0" dirty="0" smtClean="0">
                  <a:solidFill>
                    <a:sysClr val="windowText" lastClr="000000"/>
                  </a:solidFill>
                </a:rPr>
                <a:t>אנשי אקדמיה</a:t>
              </a:r>
              <a:endParaRPr lang="he-IL" sz="1600" kern="0" dirty="0">
                <a:solidFill>
                  <a:sysClr val="windowText" lastClr="000000"/>
                </a:solidFill>
              </a:endParaRPr>
            </a:p>
          </p:txBody>
        </p:sp>
      </p:grpSp>
    </p:spTree>
    <p:extLst>
      <p:ext uri="{BB962C8B-B14F-4D97-AF65-F5344CB8AC3E}">
        <p14:creationId xmlns:p14="http://schemas.microsoft.com/office/powerpoint/2010/main" val="310107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he-IL" dirty="0" smtClean="0"/>
              <a:t>סיכום</a:t>
            </a:r>
            <a:endParaRPr lang="he-IL" dirty="0"/>
          </a:p>
        </p:txBody>
      </p:sp>
      <p:sp>
        <p:nvSpPr>
          <p:cNvPr id="2" name="TextBox 1"/>
          <p:cNvSpPr txBox="1"/>
          <p:nvPr/>
        </p:nvSpPr>
        <p:spPr>
          <a:xfrm>
            <a:off x="6369113" y="1463974"/>
            <a:ext cx="2557604" cy="1323439"/>
          </a:xfrm>
          <a:prstGeom prst="rect">
            <a:avLst/>
          </a:prstGeom>
          <a:noFill/>
        </p:spPr>
        <p:txBody>
          <a:bodyPr wrap="square" rtlCol="0">
            <a:spAutoFit/>
          </a:bodyPr>
          <a:lstStyle/>
          <a:p>
            <a:pPr algn="ctr" rtl="1"/>
            <a:r>
              <a:rPr lang="he-IL" sz="8000" dirty="0" smtClean="0"/>
              <a:t>ניתוק</a:t>
            </a:r>
            <a:endParaRPr lang="en-US" sz="8000" dirty="0"/>
          </a:p>
        </p:txBody>
      </p:sp>
      <p:sp>
        <p:nvSpPr>
          <p:cNvPr id="47" name="TextBox 46"/>
          <p:cNvSpPr txBox="1"/>
          <p:nvPr/>
        </p:nvSpPr>
        <p:spPr>
          <a:xfrm>
            <a:off x="3293198" y="1474661"/>
            <a:ext cx="2557604" cy="1323439"/>
          </a:xfrm>
          <a:prstGeom prst="rect">
            <a:avLst/>
          </a:prstGeom>
          <a:noFill/>
        </p:spPr>
        <p:txBody>
          <a:bodyPr wrap="square" rtlCol="0">
            <a:spAutoFit/>
          </a:bodyPr>
          <a:lstStyle/>
          <a:p>
            <a:pPr algn="ctr" rtl="1"/>
            <a:r>
              <a:rPr lang="he-IL" sz="8000" dirty="0" smtClean="0"/>
              <a:t>ניעור</a:t>
            </a:r>
            <a:endParaRPr lang="en-US" sz="8000" dirty="0"/>
          </a:p>
        </p:txBody>
      </p:sp>
      <p:sp>
        <p:nvSpPr>
          <p:cNvPr id="48" name="TextBox 47"/>
          <p:cNvSpPr txBox="1"/>
          <p:nvPr/>
        </p:nvSpPr>
        <p:spPr>
          <a:xfrm>
            <a:off x="359875" y="1463974"/>
            <a:ext cx="2557604" cy="1323439"/>
          </a:xfrm>
          <a:prstGeom prst="rect">
            <a:avLst/>
          </a:prstGeom>
          <a:noFill/>
        </p:spPr>
        <p:txBody>
          <a:bodyPr wrap="square" rtlCol="0">
            <a:spAutoFit/>
          </a:bodyPr>
          <a:lstStyle/>
          <a:p>
            <a:pPr algn="ctr" rtl="1"/>
            <a:r>
              <a:rPr lang="he-IL" sz="8000" dirty="0" smtClean="0"/>
              <a:t>שיפור</a:t>
            </a:r>
            <a:endParaRPr lang="en-US" sz="8000" dirty="0"/>
          </a:p>
        </p:txBody>
      </p:sp>
      <p:sp>
        <p:nvSpPr>
          <p:cNvPr id="5" name="TextBox 4"/>
          <p:cNvSpPr txBox="1"/>
          <p:nvPr/>
        </p:nvSpPr>
        <p:spPr>
          <a:xfrm>
            <a:off x="6563763" y="2798100"/>
            <a:ext cx="2168305" cy="738664"/>
          </a:xfrm>
          <a:prstGeom prst="rect">
            <a:avLst/>
          </a:prstGeom>
          <a:noFill/>
        </p:spPr>
        <p:txBody>
          <a:bodyPr wrap="square" rtlCol="0">
            <a:spAutoFit/>
          </a:bodyPr>
          <a:lstStyle/>
          <a:p>
            <a:pPr algn="r" rtl="1"/>
            <a:r>
              <a:rPr lang="he-IL" sz="1400" i="1" dirty="0" smtClean="0">
                <a:solidFill>
                  <a:schemeClr val="accent4"/>
                </a:solidFill>
              </a:rPr>
              <a:t>ניתוק קבלת ההחלטות מהפוליטיקה ומעבר לשיטה חדשה מקצועית ועניינית </a:t>
            </a:r>
            <a:endParaRPr lang="en-US" sz="1400" i="1" dirty="0">
              <a:solidFill>
                <a:schemeClr val="accent4"/>
              </a:solidFill>
            </a:endParaRPr>
          </a:p>
        </p:txBody>
      </p:sp>
      <p:sp>
        <p:nvSpPr>
          <p:cNvPr id="49" name="TextBox 48"/>
          <p:cNvSpPr txBox="1"/>
          <p:nvPr/>
        </p:nvSpPr>
        <p:spPr>
          <a:xfrm>
            <a:off x="3293198" y="2787413"/>
            <a:ext cx="2310897" cy="738664"/>
          </a:xfrm>
          <a:prstGeom prst="rect">
            <a:avLst/>
          </a:prstGeom>
          <a:noFill/>
        </p:spPr>
        <p:txBody>
          <a:bodyPr wrap="square" rtlCol="0">
            <a:spAutoFit/>
          </a:bodyPr>
          <a:lstStyle/>
          <a:p>
            <a:pPr algn="r" rtl="1"/>
            <a:r>
              <a:rPr lang="he-IL" sz="1400" i="1" dirty="0" smtClean="0">
                <a:solidFill>
                  <a:schemeClr val="accent4"/>
                </a:solidFill>
              </a:rPr>
              <a:t>חיזוק ההנהלה ותפקוד כבעלים אקטיבי הדורש רווחיות ומתווה מדיניות ברורה</a:t>
            </a:r>
            <a:endParaRPr lang="en-US" sz="1400" i="1" dirty="0">
              <a:solidFill>
                <a:schemeClr val="accent4"/>
              </a:solidFill>
            </a:endParaRPr>
          </a:p>
        </p:txBody>
      </p:sp>
      <p:sp>
        <p:nvSpPr>
          <p:cNvPr id="50" name="TextBox 49"/>
          <p:cNvSpPr txBox="1"/>
          <p:nvPr/>
        </p:nvSpPr>
        <p:spPr>
          <a:xfrm>
            <a:off x="411935" y="2787413"/>
            <a:ext cx="2362954" cy="738664"/>
          </a:xfrm>
          <a:prstGeom prst="rect">
            <a:avLst/>
          </a:prstGeom>
          <a:noFill/>
        </p:spPr>
        <p:txBody>
          <a:bodyPr wrap="square" rtlCol="0">
            <a:spAutoFit/>
          </a:bodyPr>
          <a:lstStyle/>
          <a:p>
            <a:pPr algn="r" rtl="1"/>
            <a:r>
              <a:rPr lang="he-IL" sz="1400" i="1" dirty="0" smtClean="0">
                <a:solidFill>
                  <a:schemeClr val="accent4"/>
                </a:solidFill>
              </a:rPr>
              <a:t>שיפור של התוצאות העסקיות ושל רמת השירות ושביעות הרצון של הממשלה והציבור</a:t>
            </a:r>
            <a:endParaRPr lang="en-US" sz="1400" i="1" dirty="0">
              <a:solidFill>
                <a:schemeClr val="accent4"/>
              </a:solidFill>
            </a:endParaRPr>
          </a:p>
        </p:txBody>
      </p:sp>
      <p:pic>
        <p:nvPicPr>
          <p:cNvPr id="8" name="תמונה 7"/>
          <p:cNvPicPr>
            <a:picLocks noChangeAspect="1"/>
          </p:cNvPicPr>
          <p:nvPr/>
        </p:nvPicPr>
        <p:blipFill rotWithShape="1">
          <a:blip r:embed="rId2" cstate="print">
            <a:extLst>
              <a:ext uri="{28A0092B-C50C-407E-A947-70E740481C1C}">
                <a14:useLocalDpi xmlns:a14="http://schemas.microsoft.com/office/drawing/2010/main" val="0"/>
              </a:ext>
            </a:extLst>
          </a:blip>
          <a:srcRect l="27893" t="59053"/>
          <a:stretch/>
        </p:blipFill>
        <p:spPr>
          <a:xfrm>
            <a:off x="6607899" y="4352029"/>
            <a:ext cx="2080032" cy="787450"/>
          </a:xfrm>
          <a:prstGeom prst="rect">
            <a:avLst/>
          </a:prstGeom>
        </p:spPr>
      </p:pic>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056" y="4185216"/>
            <a:ext cx="1105888" cy="954263"/>
          </a:xfrm>
          <a:prstGeom prst="rect">
            <a:avLst/>
          </a:prstGeom>
        </p:spPr>
      </p:pic>
      <p:pic>
        <p:nvPicPr>
          <p:cNvPr id="12" name="תמונה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062" y="4352029"/>
            <a:ext cx="657229" cy="1342197"/>
          </a:xfrm>
          <a:prstGeom prst="rect">
            <a:avLst/>
          </a:prstGeom>
        </p:spPr>
      </p:pic>
    </p:spTree>
    <p:extLst>
      <p:ext uri="{BB962C8B-B14F-4D97-AF65-F5344CB8AC3E}">
        <p14:creationId xmlns:p14="http://schemas.microsoft.com/office/powerpoint/2010/main" val="34556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4"/>
          <p:cNvSpPr/>
          <p:nvPr/>
        </p:nvSpPr>
        <p:spPr>
          <a:xfrm>
            <a:off x="1356191" y="2664586"/>
            <a:ext cx="6701394" cy="1482519"/>
          </a:xfrm>
          <a:prstGeom prst="trapezoid">
            <a:avLst>
              <a:gd name="adj" fmla="val 82653"/>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ounded Rectangle 20"/>
          <p:cNvSpPr/>
          <p:nvPr/>
        </p:nvSpPr>
        <p:spPr>
          <a:xfrm>
            <a:off x="3157307" y="4060071"/>
            <a:ext cx="2829387" cy="2272490"/>
          </a:xfrm>
          <a:prstGeom prst="roundRect">
            <a:avLst>
              <a:gd name="adj" fmla="val 9724"/>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solidFill>
                <a:srgbClr val="FFFFFF"/>
              </a:solidFill>
            </a:endParaRPr>
          </a:p>
        </p:txBody>
      </p:sp>
      <p:pic>
        <p:nvPicPr>
          <p:cNvPr id="1027" name="Picture 3" descr="C:\Users\itziv\Desktop\תמונה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701" y="5282072"/>
            <a:ext cx="523344" cy="4680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3201462" y="4400827"/>
            <a:ext cx="2569787" cy="1734847"/>
            <a:chOff x="3201462" y="4367524"/>
            <a:chExt cx="2459389" cy="1594232"/>
          </a:xfrm>
        </p:grpSpPr>
        <p:sp>
          <p:nvSpPr>
            <p:cNvPr id="48" name="Oval 7"/>
            <p:cNvSpPr>
              <a:spLocks noChangeArrowheads="1"/>
            </p:cNvSpPr>
            <p:nvPr/>
          </p:nvSpPr>
          <p:spPr bwMode="auto">
            <a:xfrm>
              <a:off x="5007846" y="5101621"/>
              <a:ext cx="653005" cy="860135"/>
            </a:xfrm>
            <a:prstGeom prst="roundRect">
              <a:avLst/>
            </a:prstGeom>
            <a:noFill/>
            <a:ln w="12700">
              <a:solidFill>
                <a:srgbClr val="92D400"/>
              </a:solidFill>
              <a:round/>
              <a:headEnd/>
              <a:tailEnd/>
            </a:ln>
            <a:effectLst/>
          </p:spPr>
          <p:txBody>
            <a:bodyPr wrap="square" lIns="0" tIns="0" rIns="0" bIns="0" anchor="b"/>
            <a:lstStyle/>
            <a:p>
              <a:pPr algn="ctr" rtl="1">
                <a:lnSpc>
                  <a:spcPts val="2000"/>
                </a:lnSpc>
              </a:pPr>
              <a:r>
                <a:rPr lang="he-IL" sz="1200" dirty="0" smtClean="0">
                  <a:solidFill>
                    <a:srgbClr val="000000"/>
                  </a:solidFill>
                  <a:ea typeface="Tahoma" pitchFamily="34" charset="0"/>
                </a:rPr>
                <a:t>שיכון</a:t>
              </a:r>
              <a:endParaRPr lang="he-IL" sz="1200" dirty="0">
                <a:solidFill>
                  <a:srgbClr val="000000"/>
                </a:solidFill>
                <a:ea typeface="Tahoma" pitchFamily="34" charset="0"/>
              </a:endParaRPr>
            </a:p>
          </p:txBody>
        </p:sp>
        <p:sp>
          <p:nvSpPr>
            <p:cNvPr id="45" name="Oval 7"/>
            <p:cNvSpPr>
              <a:spLocks noChangeArrowheads="1"/>
            </p:cNvSpPr>
            <p:nvPr/>
          </p:nvSpPr>
          <p:spPr bwMode="auto">
            <a:xfrm>
              <a:off x="4227822" y="5101621"/>
              <a:ext cx="653005" cy="860135"/>
            </a:xfrm>
            <a:prstGeom prst="roundRect">
              <a:avLst/>
            </a:prstGeom>
            <a:solidFill>
              <a:schemeClr val="bg1"/>
            </a:solidFill>
            <a:ln w="12700">
              <a:solidFill>
                <a:schemeClr val="bg1">
                  <a:lumMod val="50000"/>
                </a:schemeClr>
              </a:solidFill>
              <a:round/>
              <a:headEnd/>
              <a:tailEnd/>
            </a:ln>
            <a:effectLst/>
          </p:spPr>
          <p:txBody>
            <a:bodyPr wrap="square" lIns="0" tIns="0" rIns="0" bIns="0" anchor="b"/>
            <a:lstStyle/>
            <a:p>
              <a:pPr algn="ctr" rtl="1">
                <a:lnSpc>
                  <a:spcPts val="2000"/>
                </a:lnSpc>
                <a:defRPr/>
              </a:pPr>
              <a:r>
                <a:rPr lang="he-IL" altLang="ja-JP" sz="1200" kern="0" dirty="0" smtClean="0">
                  <a:solidFill>
                    <a:sysClr val="windowText" lastClr="000000"/>
                  </a:solidFill>
                </a:rPr>
                <a:t>חקלאות</a:t>
              </a:r>
              <a:endParaRPr lang="he-IL" altLang="ja-JP" sz="1200" kern="0" dirty="0">
                <a:solidFill>
                  <a:sysClr val="windowText" lastClr="000000"/>
                </a:solidFill>
              </a:endParaRPr>
            </a:p>
          </p:txBody>
        </p:sp>
        <p:sp>
          <p:nvSpPr>
            <p:cNvPr id="51" name="Oval 7"/>
            <p:cNvSpPr>
              <a:spLocks noChangeArrowheads="1"/>
            </p:cNvSpPr>
            <p:nvPr/>
          </p:nvSpPr>
          <p:spPr bwMode="auto">
            <a:xfrm>
              <a:off x="3447797" y="5101621"/>
              <a:ext cx="653005" cy="860135"/>
            </a:xfrm>
            <a:prstGeom prst="roundRect">
              <a:avLst/>
            </a:prstGeom>
            <a:solidFill>
              <a:schemeClr val="bg1"/>
            </a:solidFill>
            <a:ln w="12700">
              <a:solidFill>
                <a:srgbClr val="1462FF"/>
              </a:solidFill>
              <a:round/>
              <a:headEnd/>
              <a:tailEnd/>
            </a:ln>
            <a:effectLst/>
          </p:spPr>
          <p:txBody>
            <a:bodyPr wrap="square" lIns="0" tIns="0" rIns="0" bIns="0" anchor="b"/>
            <a:lstStyle/>
            <a:p>
              <a:pPr algn="ctr" rtl="1">
                <a:defRPr/>
              </a:pPr>
              <a:r>
                <a:rPr lang="he-IL" altLang="ja-JP" sz="1200" kern="0" dirty="0" smtClean="0">
                  <a:solidFill>
                    <a:sysClr val="windowText" lastClr="000000"/>
                  </a:solidFill>
                </a:rPr>
                <a:t>קרנות ה</a:t>
              </a:r>
              <a:r>
                <a:rPr lang="he-IL" altLang="ja-JP" sz="1200" kern="0" dirty="0">
                  <a:solidFill>
                    <a:sysClr val="windowText" lastClr="000000"/>
                  </a:solidFill>
                </a:rPr>
                <a:t>שתלמו</a:t>
              </a:r>
              <a:r>
                <a:rPr lang="he-IL" altLang="ja-JP" sz="1200" kern="0" dirty="0" smtClean="0">
                  <a:solidFill>
                    <a:sysClr val="windowText" lastClr="000000"/>
                  </a:solidFill>
                </a:rPr>
                <a:t>ת</a:t>
              </a:r>
              <a:endParaRPr lang="he-IL" altLang="ja-JP" sz="1200" kern="0" dirty="0">
                <a:solidFill>
                  <a:sysClr val="windowText" lastClr="000000"/>
                </a:solidFill>
              </a:endParaRPr>
            </a:p>
          </p:txBody>
        </p:sp>
        <p:sp>
          <p:nvSpPr>
            <p:cNvPr id="39" name="Oval 7"/>
            <p:cNvSpPr>
              <a:spLocks noChangeArrowheads="1"/>
            </p:cNvSpPr>
            <p:nvPr/>
          </p:nvSpPr>
          <p:spPr bwMode="auto">
            <a:xfrm>
              <a:off x="3981488" y="4367524"/>
              <a:ext cx="653005" cy="860135"/>
            </a:xfrm>
            <a:prstGeom prst="roundRect">
              <a:avLst/>
            </a:prstGeom>
            <a:solidFill>
              <a:schemeClr val="bg1"/>
            </a:solidFill>
            <a:ln w="12700">
              <a:solidFill>
                <a:srgbClr val="001D27"/>
              </a:solidFill>
              <a:round/>
              <a:headEnd/>
              <a:tailEnd/>
            </a:ln>
            <a:effectLst/>
          </p:spPr>
          <p:txBody>
            <a:bodyPr wrap="square" lIns="0" tIns="0" rIns="0" bIns="0" anchor="t"/>
            <a:lstStyle/>
            <a:p>
              <a:pPr algn="ctr" rtl="1">
                <a:lnSpc>
                  <a:spcPts val="2000"/>
                </a:lnSpc>
                <a:defRPr/>
              </a:pPr>
              <a:r>
                <a:rPr lang="he-IL" altLang="ja-JP" sz="1200" kern="0" dirty="0" smtClean="0">
                  <a:solidFill>
                    <a:sysClr val="windowText" lastClr="000000"/>
                  </a:solidFill>
                </a:rPr>
                <a:t>תחבורה</a:t>
              </a:r>
              <a:endParaRPr lang="en-US" altLang="ja-JP" sz="1200" kern="0" dirty="0">
                <a:solidFill>
                  <a:sysClr val="windowText" lastClr="000000"/>
                </a:solidFill>
              </a:endParaRPr>
            </a:p>
          </p:txBody>
        </p:sp>
        <p:sp>
          <p:nvSpPr>
            <p:cNvPr id="42" name="Oval 7"/>
            <p:cNvSpPr>
              <a:spLocks noChangeArrowheads="1"/>
            </p:cNvSpPr>
            <p:nvPr/>
          </p:nvSpPr>
          <p:spPr bwMode="auto">
            <a:xfrm>
              <a:off x="3201462" y="4367524"/>
              <a:ext cx="653005" cy="860135"/>
            </a:xfrm>
            <a:prstGeom prst="roundRect">
              <a:avLst/>
            </a:prstGeom>
            <a:solidFill>
              <a:schemeClr val="bg1"/>
            </a:solidFill>
            <a:ln w="12700">
              <a:solidFill>
                <a:srgbClr val="3C8A2E"/>
              </a:solidFill>
              <a:round/>
              <a:headEnd/>
              <a:tailEnd/>
            </a:ln>
            <a:effectLst/>
          </p:spPr>
          <p:txBody>
            <a:bodyPr wrap="square" lIns="0" tIns="0" rIns="0" bIns="0" anchor="t"/>
            <a:lstStyle/>
            <a:p>
              <a:pPr algn="ctr" rtl="1">
                <a:defRPr/>
              </a:pPr>
              <a:r>
                <a:rPr lang="he-IL" altLang="ja-JP" sz="1200" kern="0" dirty="0" smtClean="0">
                  <a:solidFill>
                    <a:sysClr val="windowText" lastClr="000000"/>
                  </a:solidFill>
                </a:rPr>
                <a:t>תעשיות ביטחוניות</a:t>
              </a:r>
              <a:endParaRPr lang="he-IL" altLang="ja-JP" sz="1200" kern="0" dirty="0">
                <a:solidFill>
                  <a:sysClr val="windowText" lastClr="000000"/>
                </a:solidFill>
              </a:endParaRPr>
            </a:p>
          </p:txBody>
        </p:sp>
        <p:sp>
          <p:nvSpPr>
            <p:cNvPr id="54" name="Oval 7"/>
            <p:cNvSpPr>
              <a:spLocks noChangeArrowheads="1"/>
            </p:cNvSpPr>
            <p:nvPr/>
          </p:nvSpPr>
          <p:spPr bwMode="auto">
            <a:xfrm>
              <a:off x="4761514" y="4367524"/>
              <a:ext cx="653005" cy="860135"/>
            </a:xfrm>
            <a:prstGeom prst="roundRect">
              <a:avLst/>
            </a:prstGeom>
            <a:solidFill>
              <a:schemeClr val="bg1"/>
            </a:solidFill>
            <a:ln w="12700">
              <a:solidFill>
                <a:srgbClr val="00A1DE"/>
              </a:solidFill>
              <a:round/>
              <a:headEnd/>
              <a:tailEnd/>
            </a:ln>
            <a:effectLst/>
          </p:spPr>
          <p:txBody>
            <a:bodyPr wrap="square" lIns="0" tIns="0" rIns="0" bIns="0" anchor="t"/>
            <a:lstStyle/>
            <a:p>
              <a:pPr algn="ctr" rtl="1">
                <a:defRPr/>
              </a:pPr>
              <a:r>
                <a:rPr lang="he-IL" altLang="ja-JP" sz="1200" kern="0" dirty="0" smtClean="0">
                  <a:solidFill>
                    <a:sysClr val="windowText" lastClr="000000"/>
                  </a:solidFill>
                </a:rPr>
                <a:t>תשתיות</a:t>
              </a:r>
              <a:endParaRPr lang="he-IL" altLang="ja-JP" sz="1200" kern="0" dirty="0">
                <a:solidFill>
                  <a:sysClr val="windowText" lastClr="000000"/>
                </a:solidFill>
              </a:endParaRPr>
            </a:p>
          </p:txBody>
        </p:sp>
      </p:grpSp>
      <p:pic>
        <p:nvPicPr>
          <p:cNvPr id="1029" name="Picture 5" descr="C:\Users\itziv\Desktop\Icon_Leaf_D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458" y="5336828"/>
            <a:ext cx="273187" cy="46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335018" y="926800"/>
            <a:ext cx="4606802" cy="2114669"/>
          </a:xfrm>
          <a:prstGeom prst="roundRect">
            <a:avLst>
              <a:gd name="adj" fmla="val 9724"/>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endParaRPr>
          </a:p>
        </p:txBody>
      </p:sp>
      <p:sp>
        <p:nvSpPr>
          <p:cNvPr id="5" name="TextBox 4"/>
          <p:cNvSpPr txBox="1"/>
          <p:nvPr/>
        </p:nvSpPr>
        <p:spPr>
          <a:xfrm>
            <a:off x="3500540" y="803553"/>
            <a:ext cx="2093016" cy="252000"/>
          </a:xfrm>
          <a:prstGeom prst="rect">
            <a:avLst/>
          </a:prstGeom>
          <a:solidFill>
            <a:schemeClr val="bg1"/>
          </a:solidFill>
          <a:ln>
            <a:solidFill>
              <a:schemeClr val="tx2"/>
            </a:solidFill>
          </a:ln>
        </p:spPr>
        <p:txBody>
          <a:bodyPr wrap="square" lIns="0" tIns="36000" rIns="0" bIns="36000" rtlCol="1" anchor="ctr">
            <a:noAutofit/>
          </a:bodyPr>
          <a:lstStyle/>
          <a:p>
            <a:pPr algn="ctr" rtl="1"/>
            <a:r>
              <a:rPr lang="he-IL" sz="1600" b="1" spc="300" dirty="0" smtClean="0">
                <a:solidFill>
                  <a:srgbClr val="002776"/>
                </a:solidFill>
              </a:rPr>
              <a:t>חברות ממשלתיות</a:t>
            </a:r>
            <a:endParaRPr lang="he-IL" sz="1600" b="1" spc="300" dirty="0">
              <a:solidFill>
                <a:srgbClr val="002776"/>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0507" y="2168032"/>
            <a:ext cx="1027366" cy="474456"/>
          </a:xfrm>
          <a:prstGeom prst="rect">
            <a:avLst/>
          </a:prstGeom>
          <a:ln>
            <a:noFill/>
          </a:ln>
        </p:spPr>
      </p:pic>
      <p:sp>
        <p:nvSpPr>
          <p:cNvPr id="3" name="Title 2"/>
          <p:cNvSpPr>
            <a:spLocks noGrp="1"/>
          </p:cNvSpPr>
          <p:nvPr>
            <p:ph type="title"/>
          </p:nvPr>
        </p:nvSpPr>
        <p:spPr/>
        <p:txBody>
          <a:bodyPr anchor="ctr"/>
          <a:lstStyle/>
          <a:p>
            <a:r>
              <a:rPr lang="he-IL" dirty="0"/>
              <a:t>החברות הממשלתיות מרכזות חלק ניכר ממשאבי המדינה </a:t>
            </a:r>
            <a:r>
              <a:rPr lang="he-IL" dirty="0" smtClean="0"/>
              <a:t>ומהוות כלי </a:t>
            </a:r>
            <a:r>
              <a:rPr lang="he-IL" dirty="0"/>
              <a:t>מרכזי </a:t>
            </a:r>
            <a:r>
              <a:rPr lang="he-IL" dirty="0" smtClean="0"/>
              <a:t>לפעולה יעילה ומקצועית של המדינה</a:t>
            </a:r>
            <a:endParaRPr lang="he-IL"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9557" y="2356178"/>
            <a:ext cx="784371" cy="572620"/>
          </a:xfrm>
          <a:prstGeom prst="rect">
            <a:avLst/>
          </a:prstGeom>
          <a:ln>
            <a:no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060" y="2207274"/>
            <a:ext cx="907818" cy="777062"/>
          </a:xfrm>
          <a:prstGeom prst="rect">
            <a:avLst/>
          </a:prstGeom>
          <a:ln>
            <a:noFill/>
          </a:ln>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8288" y="1719406"/>
            <a:ext cx="1605640" cy="229764"/>
          </a:xfrm>
          <a:prstGeom prst="rect">
            <a:avLst/>
          </a:prstGeom>
          <a:ln>
            <a:noFill/>
          </a:ln>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0832" y="1821224"/>
            <a:ext cx="977456" cy="325819"/>
          </a:xfrm>
          <a:prstGeom prst="rect">
            <a:avLst/>
          </a:prstGeom>
          <a:ln>
            <a:noFill/>
          </a:ln>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9599" y="1201208"/>
            <a:ext cx="398907" cy="513593"/>
          </a:xfrm>
          <a:prstGeom prst="rect">
            <a:avLst/>
          </a:prstGeom>
          <a:ln>
            <a:noFill/>
          </a:ln>
        </p:spPr>
      </p:pic>
      <p:sp>
        <p:nvSpPr>
          <p:cNvPr id="19" name="Rounded Rectangle 18"/>
          <p:cNvSpPr/>
          <p:nvPr/>
        </p:nvSpPr>
        <p:spPr>
          <a:xfrm>
            <a:off x="6070773" y="4060071"/>
            <a:ext cx="2829387" cy="2272490"/>
          </a:xfrm>
          <a:prstGeom prst="roundRect">
            <a:avLst>
              <a:gd name="adj" fmla="val 9724"/>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solidFill>
                <a:srgbClr val="FFFFFF"/>
              </a:solidFill>
            </a:endParaRPr>
          </a:p>
        </p:txBody>
      </p:sp>
      <p:sp>
        <p:nvSpPr>
          <p:cNvPr id="20" name="TextBox 19"/>
          <p:cNvSpPr txBox="1"/>
          <p:nvPr/>
        </p:nvSpPr>
        <p:spPr>
          <a:xfrm>
            <a:off x="7011301" y="3973036"/>
            <a:ext cx="948330" cy="216000"/>
          </a:xfrm>
          <a:prstGeom prst="rect">
            <a:avLst/>
          </a:prstGeom>
          <a:solidFill>
            <a:schemeClr val="bg1"/>
          </a:solidFill>
          <a:ln>
            <a:solidFill>
              <a:schemeClr val="tx2"/>
            </a:solidFill>
          </a:ln>
        </p:spPr>
        <p:txBody>
          <a:bodyPr wrap="square" lIns="72000" tIns="36000" rIns="72000" bIns="36000" rtlCol="1" anchor="ctr">
            <a:noAutofit/>
          </a:bodyPr>
          <a:lstStyle/>
          <a:p>
            <a:pPr algn="ctr" rtl="1"/>
            <a:r>
              <a:rPr lang="he-IL" sz="1600" b="1" spc="300" dirty="0" smtClean="0">
                <a:solidFill>
                  <a:srgbClr val="002776"/>
                </a:solidFill>
              </a:rPr>
              <a:t>גדול</a:t>
            </a:r>
            <a:endParaRPr lang="he-IL" sz="1600" b="1" spc="300" dirty="0">
              <a:solidFill>
                <a:srgbClr val="002776"/>
              </a:solidFill>
            </a:endParaRPr>
          </a:p>
        </p:txBody>
      </p:sp>
      <p:sp>
        <p:nvSpPr>
          <p:cNvPr id="22" name="TextBox 21"/>
          <p:cNvSpPr txBox="1"/>
          <p:nvPr/>
        </p:nvSpPr>
        <p:spPr>
          <a:xfrm>
            <a:off x="4016501" y="3973035"/>
            <a:ext cx="1192121" cy="216000"/>
          </a:xfrm>
          <a:prstGeom prst="rect">
            <a:avLst/>
          </a:prstGeom>
          <a:solidFill>
            <a:schemeClr val="bg1"/>
          </a:solidFill>
          <a:ln>
            <a:solidFill>
              <a:schemeClr val="tx2"/>
            </a:solidFill>
          </a:ln>
        </p:spPr>
        <p:txBody>
          <a:bodyPr wrap="square" lIns="72000" tIns="36000" rIns="72000" bIns="36000" rtlCol="1" anchor="ctr">
            <a:noAutofit/>
          </a:bodyPr>
          <a:lstStyle/>
          <a:p>
            <a:pPr algn="ctr" rtl="1"/>
            <a:r>
              <a:rPr lang="he-IL" sz="1600" b="1" spc="300" dirty="0" smtClean="0">
                <a:solidFill>
                  <a:srgbClr val="002776"/>
                </a:solidFill>
              </a:rPr>
              <a:t>חיוני</a:t>
            </a:r>
            <a:endParaRPr lang="he-IL" sz="1600" b="1" spc="300" dirty="0">
              <a:solidFill>
                <a:srgbClr val="002776"/>
              </a:solidFill>
            </a:endParaRPr>
          </a:p>
        </p:txBody>
      </p:sp>
      <p:sp>
        <p:nvSpPr>
          <p:cNvPr id="23" name="Rounded Rectangle 22"/>
          <p:cNvSpPr/>
          <p:nvPr/>
        </p:nvSpPr>
        <p:spPr>
          <a:xfrm>
            <a:off x="243840" y="4060071"/>
            <a:ext cx="2829387" cy="2272490"/>
          </a:xfrm>
          <a:prstGeom prst="roundRect">
            <a:avLst>
              <a:gd name="adj" fmla="val 9724"/>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solidFill>
                <a:srgbClr val="FFFFFF"/>
              </a:solidFill>
            </a:endParaRPr>
          </a:p>
        </p:txBody>
      </p:sp>
      <p:sp>
        <p:nvSpPr>
          <p:cNvPr id="24" name="TextBox 23"/>
          <p:cNvSpPr txBox="1"/>
          <p:nvPr/>
        </p:nvSpPr>
        <p:spPr>
          <a:xfrm>
            <a:off x="635858" y="3973036"/>
            <a:ext cx="2045351" cy="215999"/>
          </a:xfrm>
          <a:prstGeom prst="rect">
            <a:avLst/>
          </a:prstGeom>
          <a:solidFill>
            <a:schemeClr val="bg1"/>
          </a:solidFill>
          <a:ln>
            <a:solidFill>
              <a:schemeClr val="tx2"/>
            </a:solidFill>
          </a:ln>
        </p:spPr>
        <p:txBody>
          <a:bodyPr wrap="square" lIns="72000" tIns="36000" rIns="72000" bIns="36000" rtlCol="1" anchor="ctr">
            <a:noAutofit/>
          </a:bodyPr>
          <a:lstStyle/>
          <a:p>
            <a:pPr algn="ctr" rtl="1"/>
            <a:r>
              <a:rPr lang="he-IL" sz="1600" b="1" spc="300" dirty="0" smtClean="0">
                <a:solidFill>
                  <a:srgbClr val="002776"/>
                </a:solidFill>
              </a:rPr>
              <a:t>כלי ביצוע קריטי</a:t>
            </a:r>
            <a:endParaRPr lang="he-IL" sz="1600" b="1" spc="300" dirty="0">
              <a:solidFill>
                <a:srgbClr val="002776"/>
              </a:solidFill>
            </a:endParaRPr>
          </a:p>
        </p:txBody>
      </p:sp>
      <p:sp>
        <p:nvSpPr>
          <p:cNvPr id="29" name="Shape 28"/>
          <p:cNvSpPr/>
          <p:nvPr/>
        </p:nvSpPr>
        <p:spPr>
          <a:xfrm>
            <a:off x="718008" y="4626428"/>
            <a:ext cx="1881052" cy="1175658"/>
          </a:xfrm>
          <a:prstGeom prst="swooshArrow">
            <a:avLst>
              <a:gd name="adj1" fmla="val 25000"/>
              <a:gd name="adj2" fmla="val 25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0" name="Oval 29"/>
          <p:cNvSpPr/>
          <p:nvPr/>
        </p:nvSpPr>
        <p:spPr>
          <a:xfrm>
            <a:off x="1356190" y="4978144"/>
            <a:ext cx="278530" cy="278522"/>
          </a:xfrm>
          <a:prstGeom prst="ellipse">
            <a:avLst/>
          </a:prstGeom>
          <a:solidFill>
            <a:schemeClr val="accent2"/>
          </a:solidFill>
          <a:ln w="12700"/>
        </p:spPr>
        <p:style>
          <a:lnRef idx="3">
            <a:schemeClr val="accent2">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31" name="Oval 30"/>
          <p:cNvSpPr/>
          <p:nvPr/>
        </p:nvSpPr>
        <p:spPr>
          <a:xfrm>
            <a:off x="1903978" y="4903275"/>
            <a:ext cx="149742" cy="149738"/>
          </a:xfrm>
          <a:prstGeom prst="ellipse">
            <a:avLst/>
          </a:prstGeom>
          <a:solidFill>
            <a:schemeClr val="bg1"/>
          </a:solidFill>
          <a:ln w="12700"/>
        </p:spPr>
        <p:style>
          <a:lnRef idx="3">
            <a:schemeClr val="accent2">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32" name="Oval 31"/>
          <p:cNvSpPr/>
          <p:nvPr/>
        </p:nvSpPr>
        <p:spPr>
          <a:xfrm>
            <a:off x="1062098" y="5318694"/>
            <a:ext cx="80902" cy="80900"/>
          </a:xfrm>
          <a:prstGeom prst="ellipse">
            <a:avLst/>
          </a:prstGeom>
          <a:solidFill>
            <a:schemeClr val="bg1"/>
          </a:solidFill>
          <a:ln w="12700"/>
        </p:spPr>
        <p:style>
          <a:lnRef idx="3">
            <a:schemeClr val="accent2">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33" name="TextBox 32"/>
          <p:cNvSpPr txBox="1"/>
          <p:nvPr/>
        </p:nvSpPr>
        <p:spPr>
          <a:xfrm>
            <a:off x="1422117" y="5214257"/>
            <a:ext cx="653068" cy="346428"/>
          </a:xfrm>
          <a:prstGeom prst="rect">
            <a:avLst/>
          </a:prstGeom>
          <a:noFill/>
        </p:spPr>
        <p:txBody>
          <a:bodyPr wrap="square" lIns="0" tIns="0" rIns="0" bIns="0" rtlCol="1" anchor="ctr">
            <a:noAutofit/>
          </a:bodyPr>
          <a:lstStyle/>
          <a:p>
            <a:pPr algn="ctr" rtl="1"/>
            <a:r>
              <a:rPr lang="he-IL" sz="1100" dirty="0" smtClean="0">
                <a:solidFill>
                  <a:schemeClr val="accent4">
                    <a:lumMod val="50000"/>
                  </a:schemeClr>
                </a:solidFill>
              </a:rPr>
              <a:t>חברות</a:t>
            </a:r>
            <a:r>
              <a:rPr lang="en-US" sz="1100" dirty="0" smtClean="0">
                <a:solidFill>
                  <a:schemeClr val="accent4">
                    <a:lumMod val="50000"/>
                  </a:schemeClr>
                </a:solidFill>
              </a:rPr>
              <a:t/>
            </a:r>
            <a:br>
              <a:rPr lang="en-US" sz="1100" dirty="0" smtClean="0">
                <a:solidFill>
                  <a:schemeClr val="accent4">
                    <a:lumMod val="50000"/>
                  </a:schemeClr>
                </a:solidFill>
              </a:rPr>
            </a:br>
            <a:r>
              <a:rPr lang="he-IL" sz="1100" dirty="0" smtClean="0">
                <a:solidFill>
                  <a:schemeClr val="accent4">
                    <a:lumMod val="50000"/>
                  </a:schemeClr>
                </a:solidFill>
              </a:rPr>
              <a:t>ממשלתיות</a:t>
            </a:r>
            <a:endParaRPr lang="he-IL" sz="1100" dirty="0">
              <a:solidFill>
                <a:schemeClr val="accent4">
                  <a:lumMod val="50000"/>
                </a:schemeClr>
              </a:solidFill>
            </a:endParaRPr>
          </a:p>
        </p:txBody>
      </p:sp>
      <p:sp>
        <p:nvSpPr>
          <p:cNvPr id="34" name="TextBox 33"/>
          <p:cNvSpPr txBox="1"/>
          <p:nvPr/>
        </p:nvSpPr>
        <p:spPr>
          <a:xfrm>
            <a:off x="1422117" y="4556847"/>
            <a:ext cx="653068" cy="346428"/>
          </a:xfrm>
          <a:prstGeom prst="rect">
            <a:avLst/>
          </a:prstGeom>
          <a:noFill/>
        </p:spPr>
        <p:txBody>
          <a:bodyPr wrap="square" lIns="0" tIns="0" rIns="0" bIns="0" rtlCol="1" anchor="ctr">
            <a:noAutofit/>
          </a:bodyPr>
          <a:lstStyle/>
          <a:p>
            <a:pPr algn="ctr" rtl="1"/>
            <a:r>
              <a:rPr lang="he-IL" sz="1100" dirty="0" smtClean="0">
                <a:solidFill>
                  <a:schemeClr val="accent4">
                    <a:lumMod val="50000"/>
                  </a:schemeClr>
                </a:solidFill>
              </a:rPr>
              <a:t>תאגידים עסקיים</a:t>
            </a:r>
            <a:endParaRPr lang="he-IL" sz="1100" dirty="0">
              <a:solidFill>
                <a:schemeClr val="accent4">
                  <a:lumMod val="50000"/>
                </a:schemeClr>
              </a:solidFill>
            </a:endParaRPr>
          </a:p>
        </p:txBody>
      </p:sp>
      <p:sp>
        <p:nvSpPr>
          <p:cNvPr id="35" name="TextBox 34"/>
          <p:cNvSpPr txBox="1"/>
          <p:nvPr/>
        </p:nvSpPr>
        <p:spPr>
          <a:xfrm>
            <a:off x="457200" y="5045125"/>
            <a:ext cx="653068" cy="346428"/>
          </a:xfrm>
          <a:prstGeom prst="rect">
            <a:avLst/>
          </a:prstGeom>
          <a:noFill/>
        </p:spPr>
        <p:txBody>
          <a:bodyPr wrap="square" lIns="0" tIns="0" rIns="0" bIns="0" rtlCol="1" anchor="ctr">
            <a:noAutofit/>
          </a:bodyPr>
          <a:lstStyle/>
          <a:p>
            <a:pPr algn="ctr" rtl="1"/>
            <a:r>
              <a:rPr lang="he-IL" sz="1100" dirty="0" smtClean="0">
                <a:solidFill>
                  <a:schemeClr val="accent4">
                    <a:lumMod val="50000"/>
                  </a:schemeClr>
                </a:solidFill>
              </a:rPr>
              <a:t>משרדי ממשלה</a:t>
            </a:r>
            <a:endParaRPr lang="he-IL" sz="1100" dirty="0">
              <a:solidFill>
                <a:schemeClr val="accent4">
                  <a:lumMod val="50000"/>
                </a:schemeClr>
              </a:solidFill>
            </a:endParaRPr>
          </a:p>
        </p:txBody>
      </p:sp>
      <p:sp>
        <p:nvSpPr>
          <p:cNvPr id="36" name="TextBox 35"/>
          <p:cNvSpPr txBox="1"/>
          <p:nvPr/>
        </p:nvSpPr>
        <p:spPr>
          <a:xfrm>
            <a:off x="221954" y="5758577"/>
            <a:ext cx="1191110" cy="346428"/>
          </a:xfrm>
          <a:prstGeom prst="rect">
            <a:avLst/>
          </a:prstGeom>
          <a:noFill/>
        </p:spPr>
        <p:txBody>
          <a:bodyPr wrap="square" lIns="0" tIns="0" rIns="0" bIns="0" rtlCol="1" anchor="ctr">
            <a:noAutofit/>
          </a:bodyPr>
          <a:lstStyle/>
          <a:p>
            <a:pPr marL="88900" indent="-88900" algn="r" rtl="1">
              <a:buFont typeface="Arial" pitchFamily="34" charset="0"/>
              <a:buChar char="•"/>
            </a:pPr>
            <a:r>
              <a:rPr lang="he-IL" sz="1100" i="1" dirty="0" smtClean="0">
                <a:solidFill>
                  <a:srgbClr val="000000"/>
                </a:solidFill>
              </a:rPr>
              <a:t>מגבלות בירוקרטיות</a:t>
            </a:r>
          </a:p>
          <a:p>
            <a:pPr marL="88900" indent="-88900" algn="r" rtl="1">
              <a:buFont typeface="Arial" pitchFamily="34" charset="0"/>
              <a:buChar char="•"/>
            </a:pPr>
            <a:r>
              <a:rPr lang="he-IL" sz="1100" i="1" dirty="0" smtClean="0">
                <a:solidFill>
                  <a:srgbClr val="000000"/>
                </a:solidFill>
              </a:rPr>
              <a:t>שיקולים פוליטיים</a:t>
            </a:r>
            <a:endParaRPr lang="he-IL" sz="1100" i="1" dirty="0">
              <a:solidFill>
                <a:srgbClr val="000000"/>
              </a:solidFill>
            </a:endParaRPr>
          </a:p>
        </p:txBody>
      </p:sp>
      <p:sp>
        <p:nvSpPr>
          <p:cNvPr id="37" name="TextBox 36"/>
          <p:cNvSpPr txBox="1"/>
          <p:nvPr/>
        </p:nvSpPr>
        <p:spPr>
          <a:xfrm>
            <a:off x="2470018" y="4445000"/>
            <a:ext cx="570302" cy="701930"/>
          </a:xfrm>
          <a:prstGeom prst="rect">
            <a:avLst/>
          </a:prstGeom>
          <a:noFill/>
        </p:spPr>
        <p:txBody>
          <a:bodyPr wrap="square" lIns="0" tIns="0" rIns="0" bIns="0" rtlCol="1" anchor="ctr">
            <a:noAutofit/>
          </a:bodyPr>
          <a:lstStyle/>
          <a:p>
            <a:pPr marL="88900" indent="-88900" algn="r" rtl="1">
              <a:buFont typeface="Arial" pitchFamily="34" charset="0"/>
              <a:buChar char="•"/>
            </a:pPr>
            <a:r>
              <a:rPr lang="he-IL" sz="1100" i="1" dirty="0" smtClean="0">
                <a:solidFill>
                  <a:srgbClr val="000000"/>
                </a:solidFill>
              </a:rPr>
              <a:t>גמישות</a:t>
            </a:r>
            <a:r>
              <a:rPr lang="en-US" sz="1100" i="1" dirty="0" smtClean="0">
                <a:solidFill>
                  <a:srgbClr val="000000"/>
                </a:solidFill>
              </a:rPr>
              <a:t/>
            </a:r>
            <a:br>
              <a:rPr lang="en-US" sz="1100" i="1" dirty="0" smtClean="0">
                <a:solidFill>
                  <a:srgbClr val="000000"/>
                </a:solidFill>
              </a:rPr>
            </a:br>
            <a:r>
              <a:rPr lang="he-IL" sz="1100" i="1" dirty="0" smtClean="0">
                <a:solidFill>
                  <a:srgbClr val="000000"/>
                </a:solidFill>
              </a:rPr>
              <a:t>ניהולית</a:t>
            </a:r>
          </a:p>
          <a:p>
            <a:pPr marL="88900" indent="-88900" algn="r" rtl="1">
              <a:buFont typeface="Arial" pitchFamily="34" charset="0"/>
              <a:buChar char="•"/>
            </a:pPr>
            <a:r>
              <a:rPr lang="he-IL" sz="1100" i="1" dirty="0" smtClean="0">
                <a:solidFill>
                  <a:srgbClr val="000000"/>
                </a:solidFill>
              </a:rPr>
              <a:t>איוש</a:t>
            </a:r>
            <a:r>
              <a:rPr lang="en-US" sz="1100" i="1" dirty="0" smtClean="0">
                <a:solidFill>
                  <a:srgbClr val="000000"/>
                </a:solidFill>
              </a:rPr>
              <a:t/>
            </a:r>
            <a:br>
              <a:rPr lang="en-US" sz="1100" i="1" dirty="0" smtClean="0">
                <a:solidFill>
                  <a:srgbClr val="000000"/>
                </a:solidFill>
              </a:rPr>
            </a:br>
            <a:r>
              <a:rPr lang="he-IL" sz="1100" i="1" dirty="0" smtClean="0">
                <a:solidFill>
                  <a:srgbClr val="000000"/>
                </a:solidFill>
              </a:rPr>
              <a:t>מקצועי</a:t>
            </a:r>
            <a:endParaRPr lang="he-IL" sz="1100" i="1" dirty="0">
              <a:solidFill>
                <a:srgbClr val="000000"/>
              </a:solidFill>
            </a:endParaRPr>
          </a:p>
        </p:txBody>
      </p:sp>
      <p:grpSp>
        <p:nvGrpSpPr>
          <p:cNvPr id="68" name="Group 67"/>
          <p:cNvGrpSpPr/>
          <p:nvPr/>
        </p:nvGrpSpPr>
        <p:grpSpPr>
          <a:xfrm>
            <a:off x="6150370" y="4309709"/>
            <a:ext cx="2670192" cy="1813244"/>
            <a:chOff x="1524350" y="2254118"/>
            <a:chExt cx="6095300" cy="2671491"/>
          </a:xfrm>
        </p:grpSpPr>
        <p:grpSp>
          <p:nvGrpSpPr>
            <p:cNvPr id="59" name="Group 58"/>
            <p:cNvGrpSpPr/>
            <p:nvPr/>
          </p:nvGrpSpPr>
          <p:grpSpPr>
            <a:xfrm>
              <a:off x="1524350" y="2254118"/>
              <a:ext cx="6094601" cy="1281907"/>
              <a:chOff x="699" y="162324"/>
              <a:chExt cx="6094601" cy="1281907"/>
            </a:xfrm>
          </p:grpSpPr>
          <p:sp>
            <p:nvSpPr>
              <p:cNvPr id="66" name="Rounded Rectangle 65"/>
              <p:cNvSpPr/>
              <p:nvPr/>
            </p:nvSpPr>
            <p:spPr>
              <a:xfrm>
                <a:off x="699" y="162324"/>
                <a:ext cx="6094601" cy="1281907"/>
              </a:xfrm>
              <a:prstGeom prst="roundRect">
                <a:avLst>
                  <a:gd name="adj" fmla="val 10000"/>
                </a:avLst>
              </a:prstGeom>
              <a:noFill/>
              <a:ln w="12700">
                <a:solidFill>
                  <a:srgbClr val="91D4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7" name="Rounded Rectangle 4"/>
              <p:cNvSpPr/>
              <p:nvPr/>
            </p:nvSpPr>
            <p:spPr>
              <a:xfrm>
                <a:off x="38245" y="199870"/>
                <a:ext cx="6019509" cy="12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600200" rtl="1">
                  <a:lnSpc>
                    <a:spcPct val="90000"/>
                  </a:lnSpc>
                  <a:spcBef>
                    <a:spcPct val="0"/>
                  </a:spcBef>
                  <a:spcAft>
                    <a:spcPct val="35000"/>
                  </a:spcAft>
                </a:pPr>
                <a:r>
                  <a:rPr lang="he-IL" b="1" dirty="0" smtClean="0">
                    <a:solidFill>
                      <a:srgbClr val="000000"/>
                    </a:solidFill>
                  </a:rPr>
                  <a:t>183 מיליארד ש"ח</a:t>
                </a:r>
              </a:p>
              <a:p>
                <a:pPr algn="ctr" defTabSz="1600200" rtl="1">
                  <a:lnSpc>
                    <a:spcPct val="90000"/>
                  </a:lnSpc>
                  <a:spcBef>
                    <a:spcPct val="0"/>
                  </a:spcBef>
                  <a:spcAft>
                    <a:spcPct val="35000"/>
                  </a:spcAft>
                </a:pPr>
                <a:r>
                  <a:rPr lang="he-IL" sz="1200" dirty="0" smtClean="0">
                    <a:solidFill>
                      <a:srgbClr val="000000"/>
                    </a:solidFill>
                  </a:rPr>
                  <a:t>שווי כלל הנכסים</a:t>
                </a:r>
                <a:endParaRPr lang="he-IL" sz="1200" dirty="0">
                  <a:solidFill>
                    <a:srgbClr val="000000"/>
                  </a:solidFill>
                </a:endParaRPr>
              </a:p>
            </p:txBody>
          </p:sp>
        </p:grpSp>
        <p:grpSp>
          <p:nvGrpSpPr>
            <p:cNvPr id="60" name="Group 59"/>
            <p:cNvGrpSpPr/>
            <p:nvPr/>
          </p:nvGrpSpPr>
          <p:grpSpPr>
            <a:xfrm>
              <a:off x="1524350" y="3643704"/>
              <a:ext cx="3981182" cy="1281905"/>
              <a:chOff x="699" y="1551910"/>
              <a:chExt cx="3981182" cy="1281905"/>
            </a:xfrm>
          </p:grpSpPr>
          <p:sp>
            <p:nvSpPr>
              <p:cNvPr id="64" name="Rounded Rectangle 63"/>
              <p:cNvSpPr/>
              <p:nvPr/>
            </p:nvSpPr>
            <p:spPr>
              <a:xfrm>
                <a:off x="699" y="1551910"/>
                <a:ext cx="3981182" cy="1281905"/>
              </a:xfrm>
              <a:prstGeom prst="roundRect">
                <a:avLst>
                  <a:gd name="adj" fmla="val 10000"/>
                </a:avLst>
              </a:prstGeom>
              <a:noFill/>
              <a:ln w="12700">
                <a:solidFill>
                  <a:srgbClr val="3C8A2E"/>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5" name="Rounded Rectangle 6"/>
              <p:cNvSpPr/>
              <p:nvPr/>
            </p:nvSpPr>
            <p:spPr>
              <a:xfrm>
                <a:off x="38245" y="1589455"/>
                <a:ext cx="3906090" cy="120681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244600" rtl="1">
                  <a:lnSpc>
                    <a:spcPct val="90000"/>
                  </a:lnSpc>
                  <a:spcBef>
                    <a:spcPct val="0"/>
                  </a:spcBef>
                  <a:spcAft>
                    <a:spcPct val="35000"/>
                  </a:spcAft>
                </a:pPr>
                <a:r>
                  <a:rPr lang="he-IL" sz="1200" dirty="0" smtClean="0">
                    <a:solidFill>
                      <a:srgbClr val="000000"/>
                    </a:solidFill>
                  </a:rPr>
                  <a:t>כלל ההכנסות עומד על </a:t>
                </a:r>
              </a:p>
              <a:p>
                <a:pPr algn="ctr" defTabSz="1244600" rtl="1">
                  <a:lnSpc>
                    <a:spcPct val="90000"/>
                  </a:lnSpc>
                  <a:spcBef>
                    <a:spcPct val="0"/>
                  </a:spcBef>
                  <a:spcAft>
                    <a:spcPct val="35000"/>
                  </a:spcAft>
                </a:pPr>
                <a:r>
                  <a:rPr lang="he-IL" b="1" dirty="0" smtClean="0">
                    <a:solidFill>
                      <a:srgbClr val="000000"/>
                    </a:solidFill>
                  </a:rPr>
                  <a:t>67 מיליארד ש"ח</a:t>
                </a:r>
                <a:endParaRPr lang="he-IL" b="1" dirty="0">
                  <a:solidFill>
                    <a:srgbClr val="000000"/>
                  </a:solidFill>
                </a:endParaRPr>
              </a:p>
            </p:txBody>
          </p:sp>
        </p:grpSp>
        <p:grpSp>
          <p:nvGrpSpPr>
            <p:cNvPr id="61" name="Group 60"/>
            <p:cNvGrpSpPr/>
            <p:nvPr/>
          </p:nvGrpSpPr>
          <p:grpSpPr>
            <a:xfrm>
              <a:off x="5670002" y="3635643"/>
              <a:ext cx="1949648" cy="1281906"/>
              <a:chOff x="4146351" y="1543849"/>
              <a:chExt cx="1949648" cy="1281906"/>
            </a:xfrm>
          </p:grpSpPr>
          <p:sp>
            <p:nvSpPr>
              <p:cNvPr id="62" name="Rounded Rectangle 61"/>
              <p:cNvSpPr/>
              <p:nvPr/>
            </p:nvSpPr>
            <p:spPr>
              <a:xfrm>
                <a:off x="4146351" y="1543849"/>
                <a:ext cx="1949648" cy="1281906"/>
              </a:xfrm>
              <a:prstGeom prst="roundRect">
                <a:avLst>
                  <a:gd name="adj" fmla="val 10000"/>
                </a:avLst>
              </a:prstGeom>
              <a:noFill/>
              <a:ln w="12700">
                <a:solidFill>
                  <a:srgbClr val="002776"/>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3" name="Rounded Rectangle 8"/>
              <p:cNvSpPr/>
              <p:nvPr/>
            </p:nvSpPr>
            <p:spPr>
              <a:xfrm>
                <a:off x="4183897" y="1809748"/>
                <a:ext cx="1874556" cy="75010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200150" rtl="1">
                  <a:lnSpc>
                    <a:spcPct val="90000"/>
                  </a:lnSpc>
                  <a:spcBef>
                    <a:spcPct val="0"/>
                  </a:spcBef>
                  <a:spcAft>
                    <a:spcPct val="35000"/>
                  </a:spcAft>
                </a:pPr>
                <a:r>
                  <a:rPr lang="he-IL" b="1" dirty="0" smtClean="0">
                    <a:solidFill>
                      <a:srgbClr val="000000"/>
                    </a:solidFill>
                  </a:rPr>
                  <a:t>60,000</a:t>
                </a:r>
                <a:r>
                  <a:rPr lang="he-IL" sz="1400" dirty="0" smtClean="0">
                    <a:solidFill>
                      <a:srgbClr val="000000"/>
                    </a:solidFill>
                  </a:rPr>
                  <a:t> </a:t>
                </a:r>
                <a:r>
                  <a:rPr lang="he-IL" sz="1200" dirty="0" smtClean="0">
                    <a:solidFill>
                      <a:srgbClr val="000000"/>
                    </a:solidFill>
                  </a:rPr>
                  <a:t>מועסקים</a:t>
                </a:r>
                <a:endParaRPr lang="he-IL" sz="1200" dirty="0">
                  <a:solidFill>
                    <a:srgbClr val="000000"/>
                  </a:solidFill>
                </a:endParaRPr>
              </a:p>
            </p:txBody>
          </p:sp>
        </p:grpSp>
      </p:grpSp>
      <p:pic>
        <p:nvPicPr>
          <p:cNvPr id="1026" name="Picture 2" descr="C:\Users\itziv\Desktop\Icon_Water_drop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0507" y="4810358"/>
            <a:ext cx="284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tziv\Desktop\Icon_Factory_DarkGre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14536" y="4868826"/>
            <a:ext cx="485477" cy="423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itziv\Desktop\Icon_Petrol_can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74503" y="4734898"/>
            <a:ext cx="362921" cy="46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astlv\data\word\marketing\marcom\Brand Tools\אייקונים\אייקונים נוספים\Icon_Abacus_MBlu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9599" y="5405913"/>
            <a:ext cx="360000" cy="344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15052" y="2602800"/>
            <a:ext cx="957235" cy="38522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2467" y="1834288"/>
            <a:ext cx="1695392" cy="37298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89523" y="1038842"/>
            <a:ext cx="1248101" cy="43355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73135" y="1138670"/>
            <a:ext cx="1074203" cy="5221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3418" y="1055553"/>
            <a:ext cx="538044" cy="60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42620" y="2370411"/>
            <a:ext cx="1098082" cy="2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520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3200" y="4478880"/>
            <a:ext cx="8750299" cy="1879200"/>
            <a:chOff x="203200" y="4478880"/>
            <a:chExt cx="8750299" cy="1879200"/>
          </a:xfrm>
        </p:grpSpPr>
        <p:sp>
          <p:nvSpPr>
            <p:cNvPr id="12" name="Rectangle 11"/>
            <p:cNvSpPr/>
            <p:nvPr/>
          </p:nvSpPr>
          <p:spPr>
            <a:xfrm>
              <a:off x="203200" y="4478880"/>
              <a:ext cx="8750299" cy="1879200"/>
            </a:xfrm>
            <a:prstGeom prst="rect">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r" rtl="1">
                <a:buFont typeface="Wingdings" pitchFamily="2" charset="2"/>
                <a:buChar char="§"/>
              </a:pPr>
              <a:endParaRPr lang="he-IL" b="1" dirty="0">
                <a:solidFill>
                  <a:sysClr val="windowText" lastClr="000000"/>
                </a:solidFill>
              </a:endParaRPr>
            </a:p>
          </p:txBody>
        </p:sp>
        <p:sp>
          <p:nvSpPr>
            <p:cNvPr id="2" name="TextBox 1"/>
            <p:cNvSpPr txBox="1"/>
            <p:nvPr/>
          </p:nvSpPr>
          <p:spPr>
            <a:xfrm>
              <a:off x="5081153" y="4490089"/>
              <a:ext cx="3852000" cy="584775"/>
            </a:xfrm>
            <a:prstGeom prst="rect">
              <a:avLst/>
            </a:prstGeom>
            <a:noFill/>
          </p:spPr>
          <p:txBody>
            <a:bodyPr wrap="square" lIns="0" rIns="0" rtlCol="1">
              <a:spAutoFit/>
            </a:bodyPr>
            <a:lstStyle/>
            <a:p>
              <a:pPr marL="285750" indent="-285750" algn="r" rtl="1">
                <a:buFont typeface="Wingdings" pitchFamily="2" charset="2"/>
                <a:buChar char="§"/>
              </a:pPr>
              <a:r>
                <a:rPr lang="he-IL" dirty="0">
                  <a:solidFill>
                    <a:sysClr val="windowText" lastClr="000000"/>
                  </a:solidFill>
                </a:rPr>
                <a:t>הכנסות של </a:t>
              </a:r>
              <a:r>
                <a:rPr lang="en-US" sz="3200" b="1" dirty="0">
                  <a:solidFill>
                    <a:sysClr val="windowText" lastClr="000000"/>
                  </a:solidFill>
                </a:rPr>
                <a:t>B</a:t>
              </a:r>
              <a:r>
                <a:rPr lang="he-IL" sz="3200" b="1" dirty="0">
                  <a:solidFill>
                    <a:sysClr val="windowText" lastClr="000000"/>
                  </a:solidFill>
                </a:rPr>
                <a:t>4-5₪ </a:t>
              </a:r>
              <a:r>
                <a:rPr lang="he-IL" dirty="0">
                  <a:solidFill>
                    <a:sysClr val="windowText" lastClr="000000"/>
                  </a:solidFill>
                </a:rPr>
                <a:t>לקופת המדינה </a:t>
              </a:r>
            </a:p>
          </p:txBody>
        </p:sp>
        <p:sp>
          <p:nvSpPr>
            <p:cNvPr id="16" name="TextBox 15"/>
            <p:cNvSpPr txBox="1"/>
            <p:nvPr/>
          </p:nvSpPr>
          <p:spPr>
            <a:xfrm>
              <a:off x="1233853" y="5099254"/>
              <a:ext cx="7272000" cy="584775"/>
            </a:xfrm>
            <a:prstGeom prst="rect">
              <a:avLst/>
            </a:prstGeom>
            <a:noFill/>
          </p:spPr>
          <p:txBody>
            <a:bodyPr wrap="square" lIns="0" rIns="0" rtlCol="1">
              <a:spAutoFit/>
            </a:bodyPr>
            <a:lstStyle/>
            <a:p>
              <a:pPr marL="285750" indent="-285750" algn="r" rtl="1">
                <a:buFont typeface="Wingdings" pitchFamily="2" charset="2"/>
                <a:buChar char="§"/>
              </a:pPr>
              <a:r>
                <a:rPr lang="he-IL" dirty="0">
                  <a:solidFill>
                    <a:sysClr val="windowText" lastClr="000000"/>
                  </a:solidFill>
                </a:rPr>
                <a:t>העלאת</a:t>
              </a:r>
              <a:r>
                <a:rPr lang="he-IL" b="1" dirty="0">
                  <a:solidFill>
                    <a:sysClr val="windowText" lastClr="000000"/>
                  </a:solidFill>
                </a:rPr>
                <a:t> </a:t>
              </a:r>
              <a:r>
                <a:rPr lang="he-IL" sz="3200" b="1" dirty="0">
                  <a:solidFill>
                    <a:sysClr val="windowText" lastClr="000000"/>
                  </a:solidFill>
                </a:rPr>
                <a:t>שביעות הרצון </a:t>
              </a:r>
              <a:r>
                <a:rPr lang="he-IL" dirty="0">
                  <a:solidFill>
                    <a:sysClr val="windowText" lastClr="000000"/>
                  </a:solidFill>
                </a:rPr>
                <a:t>של האזרחים מתפקוד החברות הממשלתיות</a:t>
              </a:r>
            </a:p>
          </p:txBody>
        </p:sp>
        <p:sp>
          <p:nvSpPr>
            <p:cNvPr id="17" name="TextBox 16"/>
            <p:cNvSpPr txBox="1"/>
            <p:nvPr/>
          </p:nvSpPr>
          <p:spPr>
            <a:xfrm>
              <a:off x="4326007" y="5708419"/>
              <a:ext cx="3744000" cy="584775"/>
            </a:xfrm>
            <a:prstGeom prst="rect">
              <a:avLst/>
            </a:prstGeom>
            <a:noFill/>
          </p:spPr>
          <p:txBody>
            <a:bodyPr wrap="square" lIns="0" rIns="0" rtlCol="1">
              <a:spAutoFit/>
            </a:bodyPr>
            <a:lstStyle/>
            <a:p>
              <a:pPr marL="285750" indent="-285750" algn="r" rtl="1">
                <a:buFont typeface="Wingdings" pitchFamily="2" charset="2"/>
                <a:buChar char="§"/>
              </a:pPr>
              <a:r>
                <a:rPr lang="he-IL" dirty="0">
                  <a:solidFill>
                    <a:sysClr val="windowText" lastClr="000000"/>
                  </a:solidFill>
                </a:rPr>
                <a:t>הורדת</a:t>
              </a:r>
              <a:r>
                <a:rPr lang="he-IL" b="1" dirty="0">
                  <a:solidFill>
                    <a:sysClr val="windowText" lastClr="000000"/>
                  </a:solidFill>
                </a:rPr>
                <a:t> </a:t>
              </a:r>
              <a:r>
                <a:rPr lang="he-IL" sz="3200" b="1" dirty="0">
                  <a:solidFill>
                    <a:sysClr val="windowText" lastClr="000000"/>
                  </a:solidFill>
                </a:rPr>
                <a:t>יוקר המחיה </a:t>
              </a:r>
              <a:r>
                <a:rPr lang="he-IL" dirty="0">
                  <a:solidFill>
                    <a:sysClr val="windowText" lastClr="000000"/>
                  </a:solidFill>
                </a:rPr>
                <a:t>בישראל</a:t>
              </a:r>
            </a:p>
          </p:txBody>
        </p:sp>
      </p:grpSp>
      <p:sp>
        <p:nvSpPr>
          <p:cNvPr id="7" name="Rectangle 6"/>
          <p:cNvSpPr/>
          <p:nvPr/>
        </p:nvSpPr>
        <p:spPr>
          <a:xfrm>
            <a:off x="203200" y="2604558"/>
            <a:ext cx="4375149" cy="1879200"/>
          </a:xfrm>
          <a:prstGeom prst="rect">
            <a:avLst/>
          </a:prstGeom>
          <a:solidFill>
            <a:srgbClr val="92D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ysClr val="windowText" lastClr="000000"/>
                </a:solidFill>
              </a:rPr>
              <a:t>... תוך </a:t>
            </a:r>
            <a:r>
              <a:rPr lang="he-IL" sz="2800" b="1" dirty="0" smtClean="0">
                <a:solidFill>
                  <a:sysClr val="windowText" lastClr="000000"/>
                </a:solidFill>
              </a:rPr>
              <a:t>שיפור רמת השירות והתייעלות</a:t>
            </a:r>
            <a:endParaRPr lang="he-IL" sz="2800" dirty="0">
              <a:solidFill>
                <a:sysClr val="windowText" lastClr="000000"/>
              </a:solidFill>
            </a:endParaRPr>
          </a:p>
        </p:txBody>
      </p:sp>
      <p:sp>
        <p:nvSpPr>
          <p:cNvPr id="3" name="Title 2"/>
          <p:cNvSpPr>
            <a:spLocks noGrp="1"/>
          </p:cNvSpPr>
          <p:nvPr>
            <p:ph type="title"/>
          </p:nvPr>
        </p:nvSpPr>
        <p:spPr/>
        <p:txBody>
          <a:bodyPr anchor="ctr"/>
          <a:lstStyle/>
          <a:p>
            <a:r>
              <a:rPr lang="he-IL" dirty="0" smtClean="0"/>
              <a:t>יעדי החברות הממשלתיות</a:t>
            </a:r>
            <a:endParaRPr lang="he-IL" dirty="0"/>
          </a:p>
        </p:txBody>
      </p:sp>
      <p:sp>
        <p:nvSpPr>
          <p:cNvPr id="5" name="Rectangle 4"/>
          <p:cNvSpPr/>
          <p:nvPr/>
        </p:nvSpPr>
        <p:spPr>
          <a:xfrm>
            <a:off x="203201" y="724958"/>
            <a:ext cx="4375150" cy="1879600"/>
          </a:xfrm>
          <a:prstGeom prst="rect">
            <a:avLst/>
          </a:prstGeom>
          <a:solidFill>
            <a:srgbClr val="00A1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smtClean="0">
                <a:solidFill>
                  <a:sysClr val="windowText" lastClr="000000"/>
                </a:solidFill>
              </a:rPr>
              <a:t>העלאת רווחיות לפני מס של החברות הממשלתיות לרמה של </a:t>
            </a:r>
          </a:p>
          <a:p>
            <a:pPr algn="ctr" rtl="1"/>
            <a:r>
              <a:rPr lang="he-IL" sz="6600" b="1" dirty="0" smtClean="0">
                <a:solidFill>
                  <a:sysClr val="windowText" lastClr="000000"/>
                </a:solidFill>
              </a:rPr>
              <a:t>5-10%...</a:t>
            </a:r>
            <a:endParaRPr lang="he-IL" sz="6600" b="1" dirty="0">
              <a:solidFill>
                <a:sysClr val="windowText" lastClr="000000"/>
              </a:solidFill>
            </a:endParaRPr>
          </a:p>
        </p:txBody>
      </p:sp>
      <p:sp>
        <p:nvSpPr>
          <p:cNvPr id="6" name="Isosceles Triangle 5"/>
          <p:cNvSpPr/>
          <p:nvPr/>
        </p:nvSpPr>
        <p:spPr>
          <a:xfrm flipV="1">
            <a:off x="2607398" y="2597139"/>
            <a:ext cx="1718609" cy="354290"/>
          </a:xfrm>
          <a:custGeom>
            <a:avLst/>
            <a:gdLst>
              <a:gd name="connsiteX0" fmla="*/ 0 w 855133"/>
              <a:gd name="connsiteY0" fmla="*/ 182033 h 182033"/>
              <a:gd name="connsiteX1" fmla="*/ 427567 w 855133"/>
              <a:gd name="connsiteY1" fmla="*/ 0 h 182033"/>
              <a:gd name="connsiteX2" fmla="*/ 855133 w 855133"/>
              <a:gd name="connsiteY2" fmla="*/ 182033 h 182033"/>
              <a:gd name="connsiteX3" fmla="*/ 0 w 855133"/>
              <a:gd name="connsiteY3" fmla="*/ 182033 h 182033"/>
              <a:gd name="connsiteX0" fmla="*/ 0 w 855133"/>
              <a:gd name="connsiteY0" fmla="*/ 182033 h 188373"/>
              <a:gd name="connsiteX1" fmla="*/ 427567 w 855133"/>
              <a:gd name="connsiteY1" fmla="*/ 0 h 188373"/>
              <a:gd name="connsiteX2" fmla="*/ 855133 w 855133"/>
              <a:gd name="connsiteY2" fmla="*/ 182033 h 188373"/>
              <a:gd name="connsiteX3" fmla="*/ 499533 w 855133"/>
              <a:gd name="connsiteY3" fmla="*/ 188373 h 188373"/>
              <a:gd name="connsiteX4" fmla="*/ 0 w 855133"/>
              <a:gd name="connsiteY4" fmla="*/ 182033 h 188373"/>
              <a:gd name="connsiteX0" fmla="*/ 0 w 855133"/>
              <a:gd name="connsiteY0" fmla="*/ 182033 h 205306"/>
              <a:gd name="connsiteX1" fmla="*/ 427567 w 855133"/>
              <a:gd name="connsiteY1" fmla="*/ 0 h 205306"/>
              <a:gd name="connsiteX2" fmla="*/ 855133 w 855133"/>
              <a:gd name="connsiteY2" fmla="*/ 182033 h 205306"/>
              <a:gd name="connsiteX3" fmla="*/ 499533 w 855133"/>
              <a:gd name="connsiteY3" fmla="*/ 205306 h 205306"/>
              <a:gd name="connsiteX4" fmla="*/ 0 w 855133"/>
              <a:gd name="connsiteY4" fmla="*/ 182033 h 205306"/>
              <a:gd name="connsiteX0" fmla="*/ 499533 w 855133"/>
              <a:gd name="connsiteY0" fmla="*/ 205306 h 296746"/>
              <a:gd name="connsiteX1" fmla="*/ 0 w 855133"/>
              <a:gd name="connsiteY1" fmla="*/ 182033 h 296746"/>
              <a:gd name="connsiteX2" fmla="*/ 427567 w 855133"/>
              <a:gd name="connsiteY2" fmla="*/ 0 h 296746"/>
              <a:gd name="connsiteX3" fmla="*/ 855133 w 855133"/>
              <a:gd name="connsiteY3" fmla="*/ 182033 h 296746"/>
              <a:gd name="connsiteX4" fmla="*/ 590973 w 855133"/>
              <a:gd name="connsiteY4" fmla="*/ 296746 h 296746"/>
              <a:gd name="connsiteX0" fmla="*/ 499533 w 855133"/>
              <a:gd name="connsiteY0" fmla="*/ 205306 h 313680"/>
              <a:gd name="connsiteX1" fmla="*/ 0 w 855133"/>
              <a:gd name="connsiteY1" fmla="*/ 182033 h 313680"/>
              <a:gd name="connsiteX2" fmla="*/ 427567 w 855133"/>
              <a:gd name="connsiteY2" fmla="*/ 0 h 313680"/>
              <a:gd name="connsiteX3" fmla="*/ 855133 w 855133"/>
              <a:gd name="connsiteY3" fmla="*/ 182033 h 313680"/>
              <a:gd name="connsiteX4" fmla="*/ 599440 w 855133"/>
              <a:gd name="connsiteY4" fmla="*/ 313680 h 313680"/>
              <a:gd name="connsiteX0" fmla="*/ 499533 w 855133"/>
              <a:gd name="connsiteY0" fmla="*/ 205306 h 205306"/>
              <a:gd name="connsiteX1" fmla="*/ 0 w 855133"/>
              <a:gd name="connsiteY1" fmla="*/ 182033 h 205306"/>
              <a:gd name="connsiteX2" fmla="*/ 427567 w 855133"/>
              <a:gd name="connsiteY2" fmla="*/ 0 h 205306"/>
              <a:gd name="connsiteX3" fmla="*/ 855133 w 855133"/>
              <a:gd name="connsiteY3" fmla="*/ 182033 h 205306"/>
              <a:gd name="connsiteX0" fmla="*/ 0 w 855133"/>
              <a:gd name="connsiteY0" fmla="*/ 182033 h 182033"/>
              <a:gd name="connsiteX1" fmla="*/ 427567 w 855133"/>
              <a:gd name="connsiteY1" fmla="*/ 0 h 182033"/>
              <a:gd name="connsiteX2" fmla="*/ 855133 w 855133"/>
              <a:gd name="connsiteY2" fmla="*/ 182033 h 182033"/>
            </a:gdLst>
            <a:ahLst/>
            <a:cxnLst>
              <a:cxn ang="0">
                <a:pos x="connsiteX0" y="connsiteY0"/>
              </a:cxn>
              <a:cxn ang="0">
                <a:pos x="connsiteX1" y="connsiteY1"/>
              </a:cxn>
              <a:cxn ang="0">
                <a:pos x="connsiteX2" y="connsiteY2"/>
              </a:cxn>
            </a:cxnLst>
            <a:rect l="l" t="t" r="r" b="b"/>
            <a:pathLst>
              <a:path w="855133" h="182033">
                <a:moveTo>
                  <a:pt x="0" y="182033"/>
                </a:moveTo>
                <a:lnTo>
                  <a:pt x="427567" y="0"/>
                </a:lnTo>
                <a:lnTo>
                  <a:pt x="855133" y="182033"/>
                </a:lnTo>
              </a:path>
            </a:pathLst>
          </a:custGeom>
          <a:solidFill>
            <a:srgbClr val="00A1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Isosceles Triangle 5"/>
          <p:cNvSpPr/>
          <p:nvPr/>
        </p:nvSpPr>
        <p:spPr>
          <a:xfrm flipV="1">
            <a:off x="656290" y="4469828"/>
            <a:ext cx="1718609" cy="354290"/>
          </a:xfrm>
          <a:custGeom>
            <a:avLst/>
            <a:gdLst>
              <a:gd name="connsiteX0" fmla="*/ 0 w 855133"/>
              <a:gd name="connsiteY0" fmla="*/ 182033 h 182033"/>
              <a:gd name="connsiteX1" fmla="*/ 427567 w 855133"/>
              <a:gd name="connsiteY1" fmla="*/ 0 h 182033"/>
              <a:gd name="connsiteX2" fmla="*/ 855133 w 855133"/>
              <a:gd name="connsiteY2" fmla="*/ 182033 h 182033"/>
              <a:gd name="connsiteX3" fmla="*/ 0 w 855133"/>
              <a:gd name="connsiteY3" fmla="*/ 182033 h 182033"/>
              <a:gd name="connsiteX0" fmla="*/ 0 w 855133"/>
              <a:gd name="connsiteY0" fmla="*/ 182033 h 188373"/>
              <a:gd name="connsiteX1" fmla="*/ 427567 w 855133"/>
              <a:gd name="connsiteY1" fmla="*/ 0 h 188373"/>
              <a:gd name="connsiteX2" fmla="*/ 855133 w 855133"/>
              <a:gd name="connsiteY2" fmla="*/ 182033 h 188373"/>
              <a:gd name="connsiteX3" fmla="*/ 499533 w 855133"/>
              <a:gd name="connsiteY3" fmla="*/ 188373 h 188373"/>
              <a:gd name="connsiteX4" fmla="*/ 0 w 855133"/>
              <a:gd name="connsiteY4" fmla="*/ 182033 h 188373"/>
              <a:gd name="connsiteX0" fmla="*/ 0 w 855133"/>
              <a:gd name="connsiteY0" fmla="*/ 182033 h 205306"/>
              <a:gd name="connsiteX1" fmla="*/ 427567 w 855133"/>
              <a:gd name="connsiteY1" fmla="*/ 0 h 205306"/>
              <a:gd name="connsiteX2" fmla="*/ 855133 w 855133"/>
              <a:gd name="connsiteY2" fmla="*/ 182033 h 205306"/>
              <a:gd name="connsiteX3" fmla="*/ 499533 w 855133"/>
              <a:gd name="connsiteY3" fmla="*/ 205306 h 205306"/>
              <a:gd name="connsiteX4" fmla="*/ 0 w 855133"/>
              <a:gd name="connsiteY4" fmla="*/ 182033 h 205306"/>
              <a:gd name="connsiteX0" fmla="*/ 499533 w 855133"/>
              <a:gd name="connsiteY0" fmla="*/ 205306 h 296746"/>
              <a:gd name="connsiteX1" fmla="*/ 0 w 855133"/>
              <a:gd name="connsiteY1" fmla="*/ 182033 h 296746"/>
              <a:gd name="connsiteX2" fmla="*/ 427567 w 855133"/>
              <a:gd name="connsiteY2" fmla="*/ 0 h 296746"/>
              <a:gd name="connsiteX3" fmla="*/ 855133 w 855133"/>
              <a:gd name="connsiteY3" fmla="*/ 182033 h 296746"/>
              <a:gd name="connsiteX4" fmla="*/ 590973 w 855133"/>
              <a:gd name="connsiteY4" fmla="*/ 296746 h 296746"/>
              <a:gd name="connsiteX0" fmla="*/ 499533 w 855133"/>
              <a:gd name="connsiteY0" fmla="*/ 205306 h 313680"/>
              <a:gd name="connsiteX1" fmla="*/ 0 w 855133"/>
              <a:gd name="connsiteY1" fmla="*/ 182033 h 313680"/>
              <a:gd name="connsiteX2" fmla="*/ 427567 w 855133"/>
              <a:gd name="connsiteY2" fmla="*/ 0 h 313680"/>
              <a:gd name="connsiteX3" fmla="*/ 855133 w 855133"/>
              <a:gd name="connsiteY3" fmla="*/ 182033 h 313680"/>
              <a:gd name="connsiteX4" fmla="*/ 599440 w 855133"/>
              <a:gd name="connsiteY4" fmla="*/ 313680 h 313680"/>
              <a:gd name="connsiteX0" fmla="*/ 499533 w 855133"/>
              <a:gd name="connsiteY0" fmla="*/ 205306 h 205306"/>
              <a:gd name="connsiteX1" fmla="*/ 0 w 855133"/>
              <a:gd name="connsiteY1" fmla="*/ 182033 h 205306"/>
              <a:gd name="connsiteX2" fmla="*/ 427567 w 855133"/>
              <a:gd name="connsiteY2" fmla="*/ 0 h 205306"/>
              <a:gd name="connsiteX3" fmla="*/ 855133 w 855133"/>
              <a:gd name="connsiteY3" fmla="*/ 182033 h 205306"/>
              <a:gd name="connsiteX0" fmla="*/ 0 w 855133"/>
              <a:gd name="connsiteY0" fmla="*/ 182033 h 182033"/>
              <a:gd name="connsiteX1" fmla="*/ 427567 w 855133"/>
              <a:gd name="connsiteY1" fmla="*/ 0 h 182033"/>
              <a:gd name="connsiteX2" fmla="*/ 855133 w 855133"/>
              <a:gd name="connsiteY2" fmla="*/ 182033 h 182033"/>
            </a:gdLst>
            <a:ahLst/>
            <a:cxnLst>
              <a:cxn ang="0">
                <a:pos x="connsiteX0" y="connsiteY0"/>
              </a:cxn>
              <a:cxn ang="0">
                <a:pos x="connsiteX1" y="connsiteY1"/>
              </a:cxn>
              <a:cxn ang="0">
                <a:pos x="connsiteX2" y="connsiteY2"/>
              </a:cxn>
            </a:cxnLst>
            <a:rect l="l" t="t" r="r" b="b"/>
            <a:pathLst>
              <a:path w="855133" h="182033">
                <a:moveTo>
                  <a:pt x="0" y="182033"/>
                </a:moveTo>
                <a:lnTo>
                  <a:pt x="427567" y="0"/>
                </a:lnTo>
                <a:lnTo>
                  <a:pt x="855133" y="182033"/>
                </a:lnTo>
              </a:path>
            </a:pathLst>
          </a:custGeom>
          <a:solidFill>
            <a:srgbClr val="92D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6"/>
          <p:cNvSpPr/>
          <p:nvPr/>
        </p:nvSpPr>
        <p:spPr>
          <a:xfrm>
            <a:off x="4869853" y="2604558"/>
            <a:ext cx="4083646" cy="1741105"/>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smtClean="0">
                <a:solidFill>
                  <a:sysClr val="windowText" lastClr="000000"/>
                </a:solidFill>
              </a:rPr>
              <a:t>... והן מספקות </a:t>
            </a:r>
            <a:r>
              <a:rPr lang="he-IL" sz="2800" b="1" dirty="0" smtClean="0">
                <a:solidFill>
                  <a:sysClr val="windowText" lastClr="000000"/>
                </a:solidFill>
              </a:rPr>
              <a:t>רמת שירות נמוכה תוך בזבוז משאבים</a:t>
            </a:r>
            <a:endParaRPr lang="he-IL" sz="2800" dirty="0">
              <a:solidFill>
                <a:sysClr val="windowText" lastClr="000000"/>
              </a:solidFill>
            </a:endParaRPr>
          </a:p>
        </p:txBody>
      </p:sp>
      <p:sp>
        <p:nvSpPr>
          <p:cNvPr id="14" name="Rectangle 4"/>
          <p:cNvSpPr/>
          <p:nvPr/>
        </p:nvSpPr>
        <p:spPr>
          <a:xfrm>
            <a:off x="4869851" y="724957"/>
            <a:ext cx="4083647" cy="1746639"/>
          </a:xfrm>
          <a:prstGeom prst="rect">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smtClean="0">
                <a:solidFill>
                  <a:sysClr val="windowText" lastClr="000000"/>
                </a:solidFill>
              </a:rPr>
              <a:t>כיום רווחיות החברות הממשלתיות</a:t>
            </a:r>
          </a:p>
          <a:p>
            <a:pPr algn="ctr" rtl="1"/>
            <a:r>
              <a:rPr lang="he-IL" sz="6600" b="1" dirty="0" smtClean="0">
                <a:solidFill>
                  <a:sysClr val="windowText" lastClr="000000"/>
                </a:solidFill>
              </a:rPr>
              <a:t>0</a:t>
            </a:r>
            <a:r>
              <a:rPr lang="he-IL" sz="6600" b="1" dirty="0">
                <a:solidFill>
                  <a:sysClr val="windowText" lastClr="000000"/>
                </a:solidFill>
              </a:rPr>
              <a:t>%~...</a:t>
            </a:r>
          </a:p>
        </p:txBody>
      </p:sp>
      <p:sp>
        <p:nvSpPr>
          <p:cNvPr id="20" name="Isosceles Triangle 5"/>
          <p:cNvSpPr/>
          <p:nvPr/>
        </p:nvSpPr>
        <p:spPr>
          <a:xfrm rot="5400000" flipV="1">
            <a:off x="4250854" y="1504680"/>
            <a:ext cx="855133" cy="182033"/>
          </a:xfrm>
          <a:custGeom>
            <a:avLst/>
            <a:gdLst>
              <a:gd name="connsiteX0" fmla="*/ 0 w 855133"/>
              <a:gd name="connsiteY0" fmla="*/ 182033 h 182033"/>
              <a:gd name="connsiteX1" fmla="*/ 427567 w 855133"/>
              <a:gd name="connsiteY1" fmla="*/ 0 h 182033"/>
              <a:gd name="connsiteX2" fmla="*/ 855133 w 855133"/>
              <a:gd name="connsiteY2" fmla="*/ 182033 h 182033"/>
              <a:gd name="connsiteX3" fmla="*/ 0 w 855133"/>
              <a:gd name="connsiteY3" fmla="*/ 182033 h 182033"/>
              <a:gd name="connsiteX0" fmla="*/ 0 w 855133"/>
              <a:gd name="connsiteY0" fmla="*/ 182033 h 188373"/>
              <a:gd name="connsiteX1" fmla="*/ 427567 w 855133"/>
              <a:gd name="connsiteY1" fmla="*/ 0 h 188373"/>
              <a:gd name="connsiteX2" fmla="*/ 855133 w 855133"/>
              <a:gd name="connsiteY2" fmla="*/ 182033 h 188373"/>
              <a:gd name="connsiteX3" fmla="*/ 499533 w 855133"/>
              <a:gd name="connsiteY3" fmla="*/ 188373 h 188373"/>
              <a:gd name="connsiteX4" fmla="*/ 0 w 855133"/>
              <a:gd name="connsiteY4" fmla="*/ 182033 h 188373"/>
              <a:gd name="connsiteX0" fmla="*/ 0 w 855133"/>
              <a:gd name="connsiteY0" fmla="*/ 182033 h 205306"/>
              <a:gd name="connsiteX1" fmla="*/ 427567 w 855133"/>
              <a:gd name="connsiteY1" fmla="*/ 0 h 205306"/>
              <a:gd name="connsiteX2" fmla="*/ 855133 w 855133"/>
              <a:gd name="connsiteY2" fmla="*/ 182033 h 205306"/>
              <a:gd name="connsiteX3" fmla="*/ 499533 w 855133"/>
              <a:gd name="connsiteY3" fmla="*/ 205306 h 205306"/>
              <a:gd name="connsiteX4" fmla="*/ 0 w 855133"/>
              <a:gd name="connsiteY4" fmla="*/ 182033 h 205306"/>
              <a:gd name="connsiteX0" fmla="*/ 499533 w 855133"/>
              <a:gd name="connsiteY0" fmla="*/ 205306 h 296746"/>
              <a:gd name="connsiteX1" fmla="*/ 0 w 855133"/>
              <a:gd name="connsiteY1" fmla="*/ 182033 h 296746"/>
              <a:gd name="connsiteX2" fmla="*/ 427567 w 855133"/>
              <a:gd name="connsiteY2" fmla="*/ 0 h 296746"/>
              <a:gd name="connsiteX3" fmla="*/ 855133 w 855133"/>
              <a:gd name="connsiteY3" fmla="*/ 182033 h 296746"/>
              <a:gd name="connsiteX4" fmla="*/ 590973 w 855133"/>
              <a:gd name="connsiteY4" fmla="*/ 296746 h 296746"/>
              <a:gd name="connsiteX0" fmla="*/ 499533 w 855133"/>
              <a:gd name="connsiteY0" fmla="*/ 205306 h 313680"/>
              <a:gd name="connsiteX1" fmla="*/ 0 w 855133"/>
              <a:gd name="connsiteY1" fmla="*/ 182033 h 313680"/>
              <a:gd name="connsiteX2" fmla="*/ 427567 w 855133"/>
              <a:gd name="connsiteY2" fmla="*/ 0 h 313680"/>
              <a:gd name="connsiteX3" fmla="*/ 855133 w 855133"/>
              <a:gd name="connsiteY3" fmla="*/ 182033 h 313680"/>
              <a:gd name="connsiteX4" fmla="*/ 599440 w 855133"/>
              <a:gd name="connsiteY4" fmla="*/ 313680 h 313680"/>
              <a:gd name="connsiteX0" fmla="*/ 499533 w 855133"/>
              <a:gd name="connsiteY0" fmla="*/ 205306 h 205306"/>
              <a:gd name="connsiteX1" fmla="*/ 0 w 855133"/>
              <a:gd name="connsiteY1" fmla="*/ 182033 h 205306"/>
              <a:gd name="connsiteX2" fmla="*/ 427567 w 855133"/>
              <a:gd name="connsiteY2" fmla="*/ 0 h 205306"/>
              <a:gd name="connsiteX3" fmla="*/ 855133 w 855133"/>
              <a:gd name="connsiteY3" fmla="*/ 182033 h 205306"/>
              <a:gd name="connsiteX0" fmla="*/ 0 w 855133"/>
              <a:gd name="connsiteY0" fmla="*/ 182033 h 182033"/>
              <a:gd name="connsiteX1" fmla="*/ 427567 w 855133"/>
              <a:gd name="connsiteY1" fmla="*/ 0 h 182033"/>
              <a:gd name="connsiteX2" fmla="*/ 855133 w 855133"/>
              <a:gd name="connsiteY2" fmla="*/ 182033 h 182033"/>
            </a:gdLst>
            <a:ahLst/>
            <a:cxnLst>
              <a:cxn ang="0">
                <a:pos x="connsiteX0" y="connsiteY0"/>
              </a:cxn>
              <a:cxn ang="0">
                <a:pos x="connsiteX1" y="connsiteY1"/>
              </a:cxn>
              <a:cxn ang="0">
                <a:pos x="connsiteX2" y="connsiteY2"/>
              </a:cxn>
            </a:cxnLst>
            <a:rect l="l" t="t" r="r" b="b"/>
            <a:pathLst>
              <a:path w="855133" h="182033">
                <a:moveTo>
                  <a:pt x="0" y="182033"/>
                </a:moveTo>
                <a:lnTo>
                  <a:pt x="427567" y="0"/>
                </a:lnTo>
                <a:lnTo>
                  <a:pt x="855133" y="182033"/>
                </a:lnTo>
              </a:path>
            </a:pathLst>
          </a:custGeom>
          <a:solidFill>
            <a:srgbClr val="0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Isosceles Triangle 5"/>
          <p:cNvSpPr/>
          <p:nvPr/>
        </p:nvSpPr>
        <p:spPr>
          <a:xfrm rot="5400000" flipV="1">
            <a:off x="4250854" y="3384094"/>
            <a:ext cx="855133" cy="182033"/>
          </a:xfrm>
          <a:custGeom>
            <a:avLst/>
            <a:gdLst>
              <a:gd name="connsiteX0" fmla="*/ 0 w 855133"/>
              <a:gd name="connsiteY0" fmla="*/ 182033 h 182033"/>
              <a:gd name="connsiteX1" fmla="*/ 427567 w 855133"/>
              <a:gd name="connsiteY1" fmla="*/ 0 h 182033"/>
              <a:gd name="connsiteX2" fmla="*/ 855133 w 855133"/>
              <a:gd name="connsiteY2" fmla="*/ 182033 h 182033"/>
              <a:gd name="connsiteX3" fmla="*/ 0 w 855133"/>
              <a:gd name="connsiteY3" fmla="*/ 182033 h 182033"/>
              <a:gd name="connsiteX0" fmla="*/ 0 w 855133"/>
              <a:gd name="connsiteY0" fmla="*/ 182033 h 188373"/>
              <a:gd name="connsiteX1" fmla="*/ 427567 w 855133"/>
              <a:gd name="connsiteY1" fmla="*/ 0 h 188373"/>
              <a:gd name="connsiteX2" fmla="*/ 855133 w 855133"/>
              <a:gd name="connsiteY2" fmla="*/ 182033 h 188373"/>
              <a:gd name="connsiteX3" fmla="*/ 499533 w 855133"/>
              <a:gd name="connsiteY3" fmla="*/ 188373 h 188373"/>
              <a:gd name="connsiteX4" fmla="*/ 0 w 855133"/>
              <a:gd name="connsiteY4" fmla="*/ 182033 h 188373"/>
              <a:gd name="connsiteX0" fmla="*/ 0 w 855133"/>
              <a:gd name="connsiteY0" fmla="*/ 182033 h 205306"/>
              <a:gd name="connsiteX1" fmla="*/ 427567 w 855133"/>
              <a:gd name="connsiteY1" fmla="*/ 0 h 205306"/>
              <a:gd name="connsiteX2" fmla="*/ 855133 w 855133"/>
              <a:gd name="connsiteY2" fmla="*/ 182033 h 205306"/>
              <a:gd name="connsiteX3" fmla="*/ 499533 w 855133"/>
              <a:gd name="connsiteY3" fmla="*/ 205306 h 205306"/>
              <a:gd name="connsiteX4" fmla="*/ 0 w 855133"/>
              <a:gd name="connsiteY4" fmla="*/ 182033 h 205306"/>
              <a:gd name="connsiteX0" fmla="*/ 499533 w 855133"/>
              <a:gd name="connsiteY0" fmla="*/ 205306 h 296746"/>
              <a:gd name="connsiteX1" fmla="*/ 0 w 855133"/>
              <a:gd name="connsiteY1" fmla="*/ 182033 h 296746"/>
              <a:gd name="connsiteX2" fmla="*/ 427567 w 855133"/>
              <a:gd name="connsiteY2" fmla="*/ 0 h 296746"/>
              <a:gd name="connsiteX3" fmla="*/ 855133 w 855133"/>
              <a:gd name="connsiteY3" fmla="*/ 182033 h 296746"/>
              <a:gd name="connsiteX4" fmla="*/ 590973 w 855133"/>
              <a:gd name="connsiteY4" fmla="*/ 296746 h 296746"/>
              <a:gd name="connsiteX0" fmla="*/ 499533 w 855133"/>
              <a:gd name="connsiteY0" fmla="*/ 205306 h 313680"/>
              <a:gd name="connsiteX1" fmla="*/ 0 w 855133"/>
              <a:gd name="connsiteY1" fmla="*/ 182033 h 313680"/>
              <a:gd name="connsiteX2" fmla="*/ 427567 w 855133"/>
              <a:gd name="connsiteY2" fmla="*/ 0 h 313680"/>
              <a:gd name="connsiteX3" fmla="*/ 855133 w 855133"/>
              <a:gd name="connsiteY3" fmla="*/ 182033 h 313680"/>
              <a:gd name="connsiteX4" fmla="*/ 599440 w 855133"/>
              <a:gd name="connsiteY4" fmla="*/ 313680 h 313680"/>
              <a:gd name="connsiteX0" fmla="*/ 499533 w 855133"/>
              <a:gd name="connsiteY0" fmla="*/ 205306 h 205306"/>
              <a:gd name="connsiteX1" fmla="*/ 0 w 855133"/>
              <a:gd name="connsiteY1" fmla="*/ 182033 h 205306"/>
              <a:gd name="connsiteX2" fmla="*/ 427567 w 855133"/>
              <a:gd name="connsiteY2" fmla="*/ 0 h 205306"/>
              <a:gd name="connsiteX3" fmla="*/ 855133 w 855133"/>
              <a:gd name="connsiteY3" fmla="*/ 182033 h 205306"/>
              <a:gd name="connsiteX0" fmla="*/ 0 w 855133"/>
              <a:gd name="connsiteY0" fmla="*/ 182033 h 182033"/>
              <a:gd name="connsiteX1" fmla="*/ 427567 w 855133"/>
              <a:gd name="connsiteY1" fmla="*/ 0 h 182033"/>
              <a:gd name="connsiteX2" fmla="*/ 855133 w 855133"/>
              <a:gd name="connsiteY2" fmla="*/ 182033 h 182033"/>
            </a:gdLst>
            <a:ahLst/>
            <a:cxnLst>
              <a:cxn ang="0">
                <a:pos x="connsiteX0" y="connsiteY0"/>
              </a:cxn>
              <a:cxn ang="0">
                <a:pos x="connsiteX1" y="connsiteY1"/>
              </a:cxn>
              <a:cxn ang="0">
                <a:pos x="connsiteX2" y="connsiteY2"/>
              </a:cxn>
            </a:cxnLst>
            <a:rect l="l" t="t" r="r" b="b"/>
            <a:pathLst>
              <a:path w="855133" h="182033">
                <a:moveTo>
                  <a:pt x="0" y="182033"/>
                </a:moveTo>
                <a:lnTo>
                  <a:pt x="427567" y="0"/>
                </a:lnTo>
                <a:lnTo>
                  <a:pt x="855133" y="182033"/>
                </a:lnTo>
              </a:path>
            </a:pathLst>
          </a:custGeom>
          <a:solidFill>
            <a:srgbClr val="0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000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15" grpId="0" animBg="1"/>
      <p:bldP spid="13" grpId="0" animBg="1"/>
      <p:bldP spid="14"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he-IL" dirty="0" smtClean="0"/>
              <a:t>יעדים אלה יושגו באמצעות אסטרטגיה המבוססת על תפיסת </a:t>
            </a:r>
            <a:r>
              <a:rPr lang="en-US" dirty="0" smtClean="0"/>
              <a:t/>
            </a:r>
            <a:br>
              <a:rPr lang="en-US" dirty="0" smtClean="0"/>
            </a:br>
            <a:r>
              <a:rPr lang="he-IL" dirty="0" smtClean="0"/>
              <a:t>ה-</a:t>
            </a:r>
            <a:r>
              <a:rPr lang="en-US" dirty="0" smtClean="0"/>
              <a:t>OECD</a:t>
            </a:r>
            <a:r>
              <a:rPr lang="he-IL" dirty="0" smtClean="0"/>
              <a:t> הכוללת מהלכים בטווח הבינוני והקצר</a:t>
            </a:r>
            <a:endParaRPr lang="he-IL" dirty="0"/>
          </a:p>
        </p:txBody>
      </p:sp>
      <p:sp>
        <p:nvSpPr>
          <p:cNvPr id="5" name="Rounded Rectangle 4"/>
          <p:cNvSpPr/>
          <p:nvPr/>
        </p:nvSpPr>
        <p:spPr>
          <a:xfrm>
            <a:off x="1600200" y="1409956"/>
            <a:ext cx="7298274" cy="1168047"/>
          </a:xfrm>
          <a:prstGeom prst="roundRect">
            <a:avLst/>
          </a:prstGeom>
          <a:ln w="12700"/>
        </p:spPr>
        <p:style>
          <a:lnRef idx="2">
            <a:schemeClr val="accent1"/>
          </a:lnRef>
          <a:fillRef idx="1">
            <a:schemeClr val="lt1"/>
          </a:fillRef>
          <a:effectRef idx="0">
            <a:schemeClr val="accent1"/>
          </a:effectRef>
          <a:fontRef idx="minor">
            <a:schemeClr val="dk1"/>
          </a:fontRef>
        </p:style>
        <p:txBody>
          <a:bodyPr tIns="108000" rtlCol="0" anchor="t"/>
          <a:lstStyle/>
          <a:p>
            <a:pPr algn="ctr" rtl="1"/>
            <a:r>
              <a:rPr lang="he-IL" b="1" dirty="0" smtClean="0">
                <a:solidFill>
                  <a:srgbClr val="000000"/>
                </a:solidFill>
              </a:rPr>
              <a:t>עקרונות העל של ה-</a:t>
            </a:r>
            <a:r>
              <a:rPr lang="en-US" b="1" dirty="0" smtClean="0">
                <a:solidFill>
                  <a:srgbClr val="000000"/>
                </a:solidFill>
              </a:rPr>
              <a:t>OECD</a:t>
            </a:r>
            <a:r>
              <a:rPr lang="he-IL" b="1" dirty="0" smtClean="0">
                <a:solidFill>
                  <a:srgbClr val="000000"/>
                </a:solidFill>
              </a:rPr>
              <a:t> לניהול חברות ממשלתיות</a:t>
            </a:r>
          </a:p>
          <a:p>
            <a:pPr marL="742950" lvl="1" indent="-285750" algn="r" rtl="1">
              <a:spcBef>
                <a:spcPts val="600"/>
              </a:spcBef>
              <a:buFont typeface="Wingdings" pitchFamily="2" charset="2"/>
              <a:buChar char="§"/>
            </a:pPr>
            <a:r>
              <a:rPr lang="he-IL" sz="1400" b="1" dirty="0" smtClean="0">
                <a:solidFill>
                  <a:srgbClr val="000000"/>
                </a:solidFill>
              </a:rPr>
              <a:t>מיקוד הרשות בפעילותה </a:t>
            </a:r>
            <a:r>
              <a:rPr lang="he-IL" sz="1400" b="1" dirty="0">
                <a:solidFill>
                  <a:srgbClr val="000000"/>
                </a:solidFill>
              </a:rPr>
              <a:t>כבעלים אקטיבי המסייע להצלחת </a:t>
            </a:r>
            <a:r>
              <a:rPr lang="he-IL" sz="1400" b="1" dirty="0" smtClean="0">
                <a:solidFill>
                  <a:srgbClr val="000000"/>
                </a:solidFill>
              </a:rPr>
              <a:t>החברה</a:t>
            </a:r>
          </a:p>
          <a:p>
            <a:pPr marL="742950" lvl="1" indent="-285750" algn="r" rtl="1">
              <a:spcBef>
                <a:spcPts val="600"/>
              </a:spcBef>
              <a:buFont typeface="Wingdings" pitchFamily="2" charset="2"/>
              <a:buChar char="§"/>
            </a:pPr>
            <a:r>
              <a:rPr lang="he-IL" sz="1400" b="1" dirty="0" smtClean="0">
                <a:solidFill>
                  <a:srgbClr val="000000"/>
                </a:solidFill>
              </a:rPr>
              <a:t>הגברת השקיפות והמקצועיות בתהליך קבלת ההחלטות תוך ניתוקו מהפוליטיקה</a:t>
            </a:r>
            <a:endParaRPr lang="he-IL" sz="1400" b="1" dirty="0">
              <a:solidFill>
                <a:srgbClr val="000000"/>
              </a:solidFill>
            </a:endParaRPr>
          </a:p>
        </p:txBody>
      </p:sp>
      <p:grpSp>
        <p:nvGrpSpPr>
          <p:cNvPr id="46" name="Group 45"/>
          <p:cNvGrpSpPr/>
          <p:nvPr/>
        </p:nvGrpSpPr>
        <p:grpSpPr>
          <a:xfrm rot="20515312">
            <a:off x="296333" y="3999599"/>
            <a:ext cx="1168400" cy="369332"/>
            <a:chOff x="4648200" y="3471333"/>
            <a:chExt cx="1168400" cy="369332"/>
          </a:xfrm>
        </p:grpSpPr>
        <p:sp>
          <p:nvSpPr>
            <p:cNvPr id="47" name="TextBox 46"/>
            <p:cNvSpPr txBox="1"/>
            <p:nvPr/>
          </p:nvSpPr>
          <p:spPr>
            <a:xfrm>
              <a:off x="4648200" y="3471333"/>
              <a:ext cx="1168400" cy="369332"/>
            </a:xfrm>
            <a:prstGeom prst="rect">
              <a:avLst/>
            </a:prstGeom>
            <a:noFill/>
          </p:spPr>
          <p:txBody>
            <a:bodyPr wrap="square" rtlCol="1">
              <a:spAutoFit/>
            </a:bodyPr>
            <a:lstStyle/>
            <a:p>
              <a:pPr algn="ctr" rtl="1"/>
              <a:r>
                <a:rPr lang="he-IL" b="1" i="1" dirty="0" smtClean="0">
                  <a:solidFill>
                    <a:srgbClr val="404040"/>
                  </a:solidFill>
                </a:rPr>
                <a:t>טווח בינוני</a:t>
              </a:r>
              <a:endParaRPr lang="he-IL" b="1" i="1" dirty="0">
                <a:solidFill>
                  <a:srgbClr val="404040"/>
                </a:solidFill>
              </a:endParaRPr>
            </a:p>
          </p:txBody>
        </p:sp>
        <p:cxnSp>
          <p:nvCxnSpPr>
            <p:cNvPr id="48" name="Straight Connector 47"/>
            <p:cNvCxnSpPr/>
            <p:nvPr/>
          </p:nvCxnSpPr>
          <p:spPr>
            <a:xfrm>
              <a:off x="4648200" y="3840665"/>
              <a:ext cx="1168400" cy="0"/>
            </a:xfrm>
            <a:prstGeom prst="line">
              <a:avLst/>
            </a:prstGeom>
            <a:ln w="28575" cmpd="dbl">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48200" y="3471333"/>
              <a:ext cx="1168400" cy="0"/>
            </a:xfrm>
            <a:prstGeom prst="line">
              <a:avLst/>
            </a:prstGeom>
            <a:ln w="28575" cmpd="dbl">
              <a:solidFill>
                <a:srgbClr val="40404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58" r="20370"/>
          <a:stretch/>
        </p:blipFill>
        <p:spPr bwMode="auto">
          <a:xfrm>
            <a:off x="2481580" y="1417554"/>
            <a:ext cx="381001" cy="43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510867" y="3463584"/>
            <a:ext cx="2350805" cy="1441363"/>
          </a:xfrm>
          <a:prstGeom prst="roundRect">
            <a:avLst/>
          </a:prstGeom>
          <a:ln w="12700"/>
        </p:spPr>
        <p:style>
          <a:lnRef idx="2">
            <a:schemeClr val="accent6"/>
          </a:lnRef>
          <a:fillRef idx="1">
            <a:schemeClr val="lt1"/>
          </a:fillRef>
          <a:effectRef idx="0">
            <a:schemeClr val="accent6"/>
          </a:effectRef>
          <a:fontRef idx="minor">
            <a:schemeClr val="dk1"/>
          </a:fontRef>
        </p:style>
        <p:txBody>
          <a:bodyPr lIns="36000" rIns="36000" rtlCol="1" anchor="t"/>
          <a:lstStyle/>
          <a:p>
            <a:pPr algn="ctr" rtl="1"/>
            <a:r>
              <a:rPr lang="he-IL" b="1" dirty="0" smtClean="0">
                <a:solidFill>
                  <a:srgbClr val="000000"/>
                </a:solidFill>
              </a:rPr>
              <a:t>ניתוק מפוליטיקה</a:t>
            </a:r>
          </a:p>
          <a:p>
            <a:pPr algn="r" rtl="1"/>
            <a:r>
              <a:rPr lang="he-IL" sz="1200" dirty="0">
                <a:solidFill>
                  <a:srgbClr val="000000"/>
                </a:solidFill>
              </a:rPr>
              <a:t>שינוי חוק החברות הממשלתיות  וניתוק שיקולים פוליטיים </a:t>
            </a:r>
            <a:r>
              <a:rPr lang="he-IL" sz="1200" dirty="0" smtClean="0">
                <a:solidFill>
                  <a:srgbClr val="000000"/>
                </a:solidFill>
              </a:rPr>
              <a:t>ממינוים  וקבלת </a:t>
            </a:r>
            <a:r>
              <a:rPr lang="he-IL" sz="1200" dirty="0">
                <a:solidFill>
                  <a:srgbClr val="000000"/>
                </a:solidFill>
              </a:rPr>
              <a:t>החלטות עסקיות</a:t>
            </a:r>
          </a:p>
        </p:txBody>
      </p:sp>
      <p:sp>
        <p:nvSpPr>
          <p:cNvPr id="37" name="Rounded Rectangle 36"/>
          <p:cNvSpPr/>
          <p:nvPr/>
        </p:nvSpPr>
        <p:spPr>
          <a:xfrm>
            <a:off x="4055534" y="3470692"/>
            <a:ext cx="2350805" cy="1441363"/>
          </a:xfrm>
          <a:prstGeom prst="roundRect">
            <a:avLst/>
          </a:prstGeom>
          <a:ln w="12700"/>
        </p:spPr>
        <p:style>
          <a:lnRef idx="2">
            <a:schemeClr val="accent6"/>
          </a:lnRef>
          <a:fillRef idx="1">
            <a:schemeClr val="lt1"/>
          </a:fillRef>
          <a:effectRef idx="0">
            <a:schemeClr val="accent6"/>
          </a:effectRef>
          <a:fontRef idx="minor">
            <a:schemeClr val="dk1"/>
          </a:fontRef>
        </p:style>
        <p:txBody>
          <a:bodyPr lIns="36000" rIns="36000" rtlCol="1" anchor="t"/>
          <a:lstStyle/>
          <a:p>
            <a:pPr algn="ctr" rtl="1"/>
            <a:r>
              <a:rPr lang="he-IL" b="1" dirty="0" smtClean="0">
                <a:solidFill>
                  <a:srgbClr val="000000"/>
                </a:solidFill>
              </a:rPr>
              <a:t>מרגולטור לבעלים </a:t>
            </a:r>
            <a:r>
              <a:rPr lang="en-US" b="1" dirty="0" smtClean="0">
                <a:solidFill>
                  <a:srgbClr val="000000"/>
                </a:solidFill>
              </a:rPr>
              <a:t/>
            </a:r>
            <a:br>
              <a:rPr lang="en-US" b="1" dirty="0" smtClean="0">
                <a:solidFill>
                  <a:srgbClr val="000000"/>
                </a:solidFill>
              </a:rPr>
            </a:br>
            <a:r>
              <a:rPr lang="he-IL" sz="1200" dirty="0" smtClean="0">
                <a:solidFill>
                  <a:srgbClr val="000000"/>
                </a:solidFill>
              </a:rPr>
              <a:t>הגדרת </a:t>
            </a:r>
            <a:r>
              <a:rPr lang="he-IL" sz="1200" dirty="0">
                <a:solidFill>
                  <a:srgbClr val="000000"/>
                </a:solidFill>
              </a:rPr>
              <a:t>מדיניות בעלים ברורה של רשות החברות </a:t>
            </a:r>
            <a:r>
              <a:rPr lang="he-IL" sz="1200" dirty="0" smtClean="0">
                <a:solidFill>
                  <a:srgbClr val="000000"/>
                </a:solidFill>
              </a:rPr>
              <a:t>הממשלתיות </a:t>
            </a:r>
            <a:r>
              <a:rPr lang="he-IL" sz="1200" dirty="0">
                <a:solidFill>
                  <a:srgbClr val="000000"/>
                </a:solidFill>
              </a:rPr>
              <a:t>ושיפור תפקודה כבעלים (לא רק רגולטור)</a:t>
            </a:r>
          </a:p>
        </p:txBody>
      </p:sp>
      <p:sp>
        <p:nvSpPr>
          <p:cNvPr id="38" name="Rounded Rectangle 37"/>
          <p:cNvSpPr/>
          <p:nvPr/>
        </p:nvSpPr>
        <p:spPr>
          <a:xfrm>
            <a:off x="1600200" y="3463584"/>
            <a:ext cx="2350805" cy="1441363"/>
          </a:xfrm>
          <a:prstGeom prst="roundRect">
            <a:avLst/>
          </a:prstGeom>
          <a:ln w="12700"/>
        </p:spPr>
        <p:style>
          <a:lnRef idx="2">
            <a:schemeClr val="accent6"/>
          </a:lnRef>
          <a:fillRef idx="1">
            <a:schemeClr val="lt1"/>
          </a:fillRef>
          <a:effectRef idx="0">
            <a:schemeClr val="accent6"/>
          </a:effectRef>
          <a:fontRef idx="minor">
            <a:schemeClr val="dk1"/>
          </a:fontRef>
        </p:style>
        <p:txBody>
          <a:bodyPr lIns="36000" rIns="36000" rtlCol="1" anchor="t"/>
          <a:lstStyle/>
          <a:p>
            <a:pPr algn="ctr" rtl="1">
              <a:tabLst>
                <a:tab pos="177800" algn="l"/>
              </a:tabLst>
            </a:pPr>
            <a:r>
              <a:rPr lang="he-IL" b="1" dirty="0" smtClean="0">
                <a:solidFill>
                  <a:srgbClr val="000000"/>
                </a:solidFill>
              </a:rPr>
              <a:t>חיזוק ההנהלה</a:t>
            </a:r>
            <a:endParaRPr lang="he-IL" b="1" dirty="0">
              <a:solidFill>
                <a:srgbClr val="000000"/>
              </a:solidFill>
            </a:endParaRPr>
          </a:p>
          <a:p>
            <a:pPr algn="r" rtl="1">
              <a:tabLst>
                <a:tab pos="177800" algn="l"/>
              </a:tabLst>
            </a:pPr>
            <a:r>
              <a:rPr lang="he-IL" sz="1200" dirty="0">
                <a:solidFill>
                  <a:srgbClr val="000000"/>
                </a:solidFill>
              </a:rPr>
              <a:t>חיזוק הנהלות החברות הממשלתיות ובראשם המנכ"לים</a:t>
            </a:r>
          </a:p>
        </p:txBody>
      </p:sp>
      <p:sp>
        <p:nvSpPr>
          <p:cNvPr id="4" name="Isosceles Triangle 3"/>
          <p:cNvSpPr/>
          <p:nvPr/>
        </p:nvSpPr>
        <p:spPr>
          <a:xfrm flipV="1">
            <a:off x="3067452" y="2902095"/>
            <a:ext cx="4363770" cy="244506"/>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6" name="Group 25"/>
          <p:cNvGrpSpPr/>
          <p:nvPr/>
        </p:nvGrpSpPr>
        <p:grpSpPr>
          <a:xfrm rot="20515312">
            <a:off x="296333" y="1809313"/>
            <a:ext cx="1168400" cy="369332"/>
            <a:chOff x="4648200" y="3471333"/>
            <a:chExt cx="1168400" cy="369332"/>
          </a:xfrm>
        </p:grpSpPr>
        <p:sp>
          <p:nvSpPr>
            <p:cNvPr id="27" name="TextBox 26"/>
            <p:cNvSpPr txBox="1"/>
            <p:nvPr/>
          </p:nvSpPr>
          <p:spPr>
            <a:xfrm>
              <a:off x="4648200" y="3471333"/>
              <a:ext cx="1168400" cy="369332"/>
            </a:xfrm>
            <a:prstGeom prst="rect">
              <a:avLst/>
            </a:prstGeom>
            <a:noFill/>
          </p:spPr>
          <p:txBody>
            <a:bodyPr wrap="square" rtlCol="1">
              <a:spAutoFit/>
            </a:bodyPr>
            <a:lstStyle/>
            <a:p>
              <a:pPr algn="ctr" rtl="1"/>
              <a:r>
                <a:rPr lang="he-IL" b="1" i="1" dirty="0" smtClean="0">
                  <a:solidFill>
                    <a:srgbClr val="404040"/>
                  </a:solidFill>
                </a:rPr>
                <a:t>קו מנחה</a:t>
              </a:r>
              <a:endParaRPr lang="he-IL" b="1" i="1" dirty="0">
                <a:solidFill>
                  <a:srgbClr val="404040"/>
                </a:solidFill>
              </a:endParaRPr>
            </a:p>
          </p:txBody>
        </p:sp>
        <p:cxnSp>
          <p:nvCxnSpPr>
            <p:cNvPr id="28" name="Straight Connector 27"/>
            <p:cNvCxnSpPr/>
            <p:nvPr/>
          </p:nvCxnSpPr>
          <p:spPr>
            <a:xfrm>
              <a:off x="4648200" y="3840665"/>
              <a:ext cx="1168400" cy="0"/>
            </a:xfrm>
            <a:prstGeom prst="line">
              <a:avLst/>
            </a:prstGeom>
            <a:ln w="28575" cmpd="dbl">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48200" y="3471333"/>
              <a:ext cx="1168400" cy="0"/>
            </a:xfrm>
            <a:prstGeom prst="line">
              <a:avLst/>
            </a:prstGeom>
            <a:ln w="28575" cmpd="dbl">
              <a:solidFill>
                <a:srgbClr val="404040"/>
              </a:solidFill>
            </a:ln>
          </p:spPr>
          <p:style>
            <a:lnRef idx="1">
              <a:schemeClr val="accent1"/>
            </a:lnRef>
            <a:fillRef idx="0">
              <a:schemeClr val="accent1"/>
            </a:fillRef>
            <a:effectRef idx="0">
              <a:schemeClr val="accent1"/>
            </a:effectRef>
            <a:fontRef idx="minor">
              <a:schemeClr val="tx1"/>
            </a:fontRef>
          </p:style>
        </p:cxnSp>
      </p:gr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578" y="5097964"/>
            <a:ext cx="1153812" cy="815123"/>
          </a:xfrm>
          <a:prstGeom prst="rect">
            <a:avLst/>
          </a:prstGeom>
        </p:spPr>
      </p:pic>
      <p:grpSp>
        <p:nvGrpSpPr>
          <p:cNvPr id="10" name="קבוצה 9"/>
          <p:cNvGrpSpPr/>
          <p:nvPr/>
        </p:nvGrpSpPr>
        <p:grpSpPr>
          <a:xfrm>
            <a:off x="7142025" y="5120069"/>
            <a:ext cx="717289" cy="929819"/>
            <a:chOff x="7265902" y="4662287"/>
            <a:chExt cx="859563" cy="1114248"/>
          </a:xfrm>
        </p:grpSpPr>
        <p:pic>
          <p:nvPicPr>
            <p:cNvPr id="6" name="תמונה 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65902" y="4662287"/>
              <a:ext cx="859563" cy="1114248"/>
            </a:xfrm>
            <a:prstGeom prst="rect">
              <a:avLst/>
            </a:prstGeom>
          </p:spPr>
        </p:pic>
        <p:sp>
          <p:nvSpPr>
            <p:cNvPr id="8" name="TextBox 7"/>
            <p:cNvSpPr txBox="1"/>
            <p:nvPr/>
          </p:nvSpPr>
          <p:spPr>
            <a:xfrm>
              <a:off x="7462492" y="4886800"/>
              <a:ext cx="520698" cy="331942"/>
            </a:xfrm>
            <a:prstGeom prst="rect">
              <a:avLst/>
            </a:prstGeom>
            <a:noFill/>
          </p:spPr>
          <p:txBody>
            <a:bodyPr wrap="square" rtlCol="0">
              <a:spAutoFit/>
            </a:bodyPr>
            <a:lstStyle/>
            <a:p>
              <a:pPr algn="ctr"/>
              <a:r>
                <a:rPr lang="he-IL" sz="1200" i="1" dirty="0" smtClean="0">
                  <a:solidFill>
                    <a:schemeClr val="bg1"/>
                  </a:solidFill>
                </a:rPr>
                <a:t>נקי</a:t>
              </a:r>
              <a:endParaRPr lang="en-US" sz="1200" i="1" dirty="0">
                <a:solidFill>
                  <a:schemeClr val="bg1"/>
                </a:solidFill>
              </a:endParaRPr>
            </a:p>
          </p:txBody>
        </p:sp>
      </p:grpSp>
      <p:pic>
        <p:nvPicPr>
          <p:cNvPr id="9" name="תמונה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0276" y="5126474"/>
            <a:ext cx="1930651" cy="643550"/>
          </a:xfrm>
          <a:prstGeom prst="rect">
            <a:avLst/>
          </a:prstGeom>
        </p:spPr>
      </p:pic>
      <p:pic>
        <p:nvPicPr>
          <p:cNvPr id="12" name="תמונה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9364" y="5162248"/>
            <a:ext cx="750839" cy="750839"/>
          </a:xfrm>
          <a:prstGeom prst="rect">
            <a:avLst/>
          </a:prstGeom>
        </p:spPr>
      </p:pic>
      <p:sp>
        <p:nvSpPr>
          <p:cNvPr id="13" name="משולש שווה שוקיים 12"/>
          <p:cNvSpPr/>
          <p:nvPr/>
        </p:nvSpPr>
        <p:spPr>
          <a:xfrm rot="16200000">
            <a:off x="5005197" y="5407103"/>
            <a:ext cx="555883" cy="19684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קבוצה 39"/>
          <p:cNvGrpSpPr/>
          <p:nvPr/>
        </p:nvGrpSpPr>
        <p:grpSpPr>
          <a:xfrm>
            <a:off x="7649020" y="5120069"/>
            <a:ext cx="717289" cy="929819"/>
            <a:chOff x="7265902" y="4662287"/>
            <a:chExt cx="859563" cy="1114248"/>
          </a:xfrm>
        </p:grpSpPr>
        <p:pic>
          <p:nvPicPr>
            <p:cNvPr id="41" name="תמונה 40"/>
            <p:cNvPicPr>
              <a:picLocks noChangeAspect="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65902" y="4662287"/>
              <a:ext cx="859563" cy="1114248"/>
            </a:xfrm>
            <a:prstGeom prst="rect">
              <a:avLst/>
            </a:prstGeom>
          </p:spPr>
        </p:pic>
        <p:sp>
          <p:nvSpPr>
            <p:cNvPr id="42" name="TextBox 41"/>
            <p:cNvSpPr txBox="1"/>
            <p:nvPr/>
          </p:nvSpPr>
          <p:spPr>
            <a:xfrm>
              <a:off x="7364197" y="4886800"/>
              <a:ext cx="662973" cy="304280"/>
            </a:xfrm>
            <a:prstGeom prst="rect">
              <a:avLst/>
            </a:prstGeom>
            <a:noFill/>
          </p:spPr>
          <p:txBody>
            <a:bodyPr wrap="square" rtlCol="0">
              <a:spAutoFit/>
            </a:bodyPr>
            <a:lstStyle/>
            <a:p>
              <a:pPr algn="ctr"/>
              <a:r>
                <a:rPr lang="he-IL" sz="1050" i="1" dirty="0" smtClean="0">
                  <a:solidFill>
                    <a:schemeClr val="bg1"/>
                  </a:solidFill>
                </a:rPr>
                <a:t>מקצועי</a:t>
              </a:r>
              <a:endParaRPr lang="en-US" sz="1050" i="1" dirty="0">
                <a:solidFill>
                  <a:schemeClr val="bg1"/>
                </a:solidFill>
              </a:endParaRPr>
            </a:p>
          </p:txBody>
        </p:sp>
      </p:grpSp>
    </p:spTree>
    <p:extLst>
      <p:ext uri="{BB962C8B-B14F-4D97-AF65-F5344CB8AC3E}">
        <p14:creationId xmlns:p14="http://schemas.microsoft.com/office/powerpoint/2010/main" val="47959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4756188" y="853957"/>
            <a:ext cx="3708000" cy="2592000"/>
          </a:xfrm>
          <a:prstGeom prst="roundRect">
            <a:avLst/>
          </a:prstGeom>
          <a:ln w="127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0" tIns="36000" rIns="0" bIns="36000" rtlCol="1" anchor="t"/>
          <a:lstStyle/>
          <a:p>
            <a:pPr algn="ctr" rtl="1"/>
            <a:r>
              <a:rPr lang="he-IL" sz="2000" b="1" dirty="0" smtClean="0">
                <a:solidFill>
                  <a:srgbClr val="000000"/>
                </a:solidFill>
              </a:rPr>
              <a:t>הקמת נבחרת הדירקטורים</a:t>
            </a:r>
            <a:endParaRPr lang="he-IL" sz="2000" b="1" dirty="0">
              <a:solidFill>
                <a:srgbClr val="000000"/>
              </a:solidFill>
            </a:endParaRPr>
          </a:p>
        </p:txBody>
      </p:sp>
      <p:sp>
        <p:nvSpPr>
          <p:cNvPr id="64" name="Rounded Rectangle 63"/>
          <p:cNvSpPr/>
          <p:nvPr/>
        </p:nvSpPr>
        <p:spPr>
          <a:xfrm>
            <a:off x="628200" y="853957"/>
            <a:ext cx="3708000" cy="2592000"/>
          </a:xfrm>
          <a:prstGeom prst="roundRect">
            <a:avLst/>
          </a:prstGeom>
          <a:ln w="127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0" tIns="36000" rIns="0" bIns="36000" rtlCol="1" anchor="t"/>
          <a:lstStyle/>
          <a:p>
            <a:pPr algn="ctr" rtl="1"/>
            <a:r>
              <a:rPr lang="he-IL" sz="2000" b="1" dirty="0">
                <a:solidFill>
                  <a:srgbClr val="000000"/>
                </a:solidFill>
              </a:rPr>
              <a:t>דרישת הרווחיות מהחברות הממשלתיות על ידי קביעת מדדים, יעדים ותמריצים</a:t>
            </a:r>
          </a:p>
        </p:txBody>
      </p:sp>
      <p:sp>
        <p:nvSpPr>
          <p:cNvPr id="65" name="Rounded Rectangle 64"/>
          <p:cNvSpPr/>
          <p:nvPr/>
        </p:nvSpPr>
        <p:spPr>
          <a:xfrm>
            <a:off x="4756188" y="3693036"/>
            <a:ext cx="3708000" cy="2592000"/>
          </a:xfrm>
          <a:prstGeom prst="roundRect">
            <a:avLst/>
          </a:prstGeom>
          <a:ln w="127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0" tIns="36000" rIns="0" bIns="36000" rtlCol="1" anchor="t"/>
          <a:lstStyle/>
          <a:p>
            <a:pPr algn="ctr" rtl="1"/>
            <a:r>
              <a:rPr lang="he-IL" sz="2000" b="1" dirty="0">
                <a:solidFill>
                  <a:srgbClr val="000000"/>
                </a:solidFill>
              </a:rPr>
              <a:t>צמצום הבירוקרטיה ומתן סמכויות נוספות להנהלה במטרה לחזקה</a:t>
            </a:r>
          </a:p>
        </p:txBody>
      </p:sp>
      <p:sp>
        <p:nvSpPr>
          <p:cNvPr id="66" name="Rounded Rectangle 65"/>
          <p:cNvSpPr/>
          <p:nvPr/>
        </p:nvSpPr>
        <p:spPr>
          <a:xfrm>
            <a:off x="628200" y="3693036"/>
            <a:ext cx="3708000" cy="2592000"/>
          </a:xfrm>
          <a:prstGeom prst="roundRect">
            <a:avLst/>
          </a:prstGeom>
          <a:ln w="127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0" tIns="36000" rIns="0" bIns="36000" rtlCol="1" anchor="t"/>
          <a:lstStyle/>
          <a:p>
            <a:pPr algn="ctr" rtl="1"/>
            <a:r>
              <a:rPr lang="he-IL" sz="2000" b="1" dirty="0">
                <a:solidFill>
                  <a:srgbClr val="000000"/>
                </a:solidFill>
              </a:rPr>
              <a:t>הקמת צוות בין משרדי (משפטים ואוצר) שיגבש </a:t>
            </a:r>
            <a:r>
              <a:rPr lang="he-IL" sz="2000" b="1" dirty="0" smtClean="0">
                <a:solidFill>
                  <a:srgbClr val="000000"/>
                </a:solidFill>
              </a:rPr>
              <a:t>הצעה לחוק חברות חדש </a:t>
            </a:r>
            <a:r>
              <a:rPr lang="he-IL" sz="2000" b="1" dirty="0">
                <a:solidFill>
                  <a:srgbClr val="000000"/>
                </a:solidFill>
              </a:rPr>
              <a:t>תוך 120 ימים</a:t>
            </a:r>
          </a:p>
        </p:txBody>
      </p:sp>
      <p:sp>
        <p:nvSpPr>
          <p:cNvPr id="3" name="Title 2"/>
          <p:cNvSpPr>
            <a:spLocks noGrp="1"/>
          </p:cNvSpPr>
          <p:nvPr>
            <p:ph type="title"/>
          </p:nvPr>
        </p:nvSpPr>
        <p:spPr/>
        <p:txBody>
          <a:bodyPr anchor="ctr"/>
          <a:lstStyle/>
          <a:p>
            <a:r>
              <a:rPr lang="he-IL" dirty="0" smtClean="0"/>
              <a:t>בטווח הקצר יבוצעו מהלכים שיקדמו באופן משמעותי את </a:t>
            </a:r>
            <a:r>
              <a:rPr lang="en-US" dirty="0" smtClean="0"/>
              <a:t/>
            </a:r>
            <a:br>
              <a:rPr lang="en-US" dirty="0" smtClean="0"/>
            </a:br>
            <a:r>
              <a:rPr lang="he-IL" dirty="0" smtClean="0"/>
              <a:t>היעדים שהוגדרו</a:t>
            </a:r>
            <a:endParaRPr lang="he-IL" dirty="0"/>
          </a:p>
        </p:txBody>
      </p:sp>
      <p:pic>
        <p:nvPicPr>
          <p:cNvPr id="1041" name="Picture 17" descr="\\nastlv\data\word\marketing\marcom\Brand Tools\אייקונים\אייקונים נוספים\Icon_People_group_Dark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5320" y="2149957"/>
            <a:ext cx="1249736" cy="11607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stlv\data\word\marketing\marcom\Brand Tools\אייקונים\אייקונים נוספים\Icon_Calculator_Dark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706" y="2149956"/>
            <a:ext cx="778914" cy="116070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stlv\data\word\marketing\marcom\Brand Tools\אייקונים\אייקונים נוספים\Icon_Spanner_open_DarkG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205491">
            <a:off x="6352380" y="4526625"/>
            <a:ext cx="515614" cy="179273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astlv\data\word\marketing\marcom\Brand Tools\אייקונים\אייקונים נוספים\Icon_Gavel_Dark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3239" y="4842638"/>
            <a:ext cx="1255848" cy="116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9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8777" y="3167390"/>
            <a:ext cx="8424000" cy="523220"/>
          </a:xfrm>
        </p:spPr>
        <p:txBody>
          <a:bodyPr>
            <a:noAutofit/>
          </a:bodyPr>
          <a:lstStyle/>
          <a:p>
            <a:pPr algn="r" rtl="1"/>
            <a:r>
              <a:rPr lang="he-IL" sz="3600" dirty="0" smtClean="0">
                <a:latin typeface="Tahoma" pitchFamily="34" charset="0"/>
                <a:ea typeface="Tahoma" pitchFamily="34" charset="0"/>
                <a:cs typeface="Tahoma" pitchFamily="34" charset="0"/>
              </a:rPr>
              <a:t>התפיסה ב-</a:t>
            </a:r>
            <a:r>
              <a:rPr lang="en-US" sz="3600" dirty="0" smtClean="0">
                <a:latin typeface="Tahoma" pitchFamily="34" charset="0"/>
                <a:ea typeface="Tahoma" pitchFamily="34" charset="0"/>
                <a:cs typeface="Tahoma" pitchFamily="34" charset="0"/>
              </a:rPr>
              <a:t>OECD</a:t>
            </a:r>
            <a:endParaRPr lang="en-GB" sz="3600" dirty="0">
              <a:latin typeface="Tahoma" pitchFamily="34" charset="0"/>
              <a:ea typeface="Tahoma" pitchFamily="34" charset="0"/>
              <a:cs typeface="Tahoma" pitchFamily="34" charset="0"/>
            </a:endParaRPr>
          </a:p>
        </p:txBody>
      </p:sp>
      <p:sp>
        <p:nvSpPr>
          <p:cNvPr id="2" name="Rectangle 1"/>
          <p:cNvSpPr/>
          <p:nvPr/>
        </p:nvSpPr>
        <p:spPr>
          <a:xfrm>
            <a:off x="3124200" y="4419600"/>
            <a:ext cx="5715000" cy="2438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1"/>
          </p:nvPr>
        </p:nvSpPr>
        <p:spPr/>
        <p:txBody>
          <a:bodyPr/>
          <a:lstStyle/>
          <a:p>
            <a:pPr>
              <a:defRPr/>
            </a:pPr>
            <a:fld id="{5079C0DD-E064-4A39-B6DC-295FB6EE561D}" type="slidenum">
              <a:rPr lang="en-US" smtClean="0"/>
              <a:pPr>
                <a:defRPr/>
              </a:pPr>
              <a:t>6</a:t>
            </a:fld>
            <a:endParaRPr lang="en-US" dirty="0"/>
          </a:p>
        </p:txBody>
      </p:sp>
    </p:spTree>
    <p:extLst>
      <p:ext uri="{BB962C8B-B14F-4D97-AF65-F5344CB8AC3E}">
        <p14:creationId xmlns:p14="http://schemas.microsoft.com/office/powerpoint/2010/main" val="3767486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he-IL" dirty="0" smtClean="0"/>
              <a:t>החברות הממשלתיות בישראל פחות רווחיות במידה משמעותית ממדינות בהן הממשל התאגידי מתקדם</a:t>
            </a:r>
            <a:endParaRPr lang="he-IL"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22" y="5956064"/>
            <a:ext cx="288000" cy="288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707" y="5956064"/>
            <a:ext cx="288000" cy="288000"/>
          </a:xfrm>
          <a:prstGeom prst="rect">
            <a:avLst/>
          </a:prstGeom>
        </p:spPr>
      </p:pic>
      <p:sp>
        <p:nvSpPr>
          <p:cNvPr id="14" name="TextBox 13"/>
          <p:cNvSpPr txBox="1"/>
          <p:nvPr/>
        </p:nvSpPr>
        <p:spPr>
          <a:xfrm>
            <a:off x="8001020" y="1061562"/>
            <a:ext cx="892628" cy="261610"/>
          </a:xfrm>
          <a:prstGeom prst="rect">
            <a:avLst/>
          </a:prstGeom>
          <a:noFill/>
        </p:spPr>
        <p:txBody>
          <a:bodyPr wrap="square" rtlCol="1">
            <a:spAutoFit/>
          </a:bodyPr>
          <a:lstStyle/>
          <a:p>
            <a:pPr algn="r" rtl="1"/>
            <a:r>
              <a:rPr lang="he-IL" sz="1100" dirty="0" smtClean="0">
                <a:solidFill>
                  <a:srgbClr val="000000"/>
                </a:solidFill>
              </a:rPr>
              <a:t>(2012)</a:t>
            </a:r>
            <a:endParaRPr lang="he-IL" sz="1100" dirty="0">
              <a:solidFill>
                <a:srgbClr val="000000"/>
              </a:solidFill>
            </a:endParaRPr>
          </a:p>
        </p:txBody>
      </p:sp>
      <p:sp>
        <p:nvSpPr>
          <p:cNvPr id="17" name="TextBox 16"/>
          <p:cNvSpPr txBox="1"/>
          <p:nvPr/>
        </p:nvSpPr>
        <p:spPr>
          <a:xfrm>
            <a:off x="3396343" y="6413245"/>
            <a:ext cx="4693933" cy="230832"/>
          </a:xfrm>
          <a:prstGeom prst="rect">
            <a:avLst/>
          </a:prstGeom>
          <a:noFill/>
        </p:spPr>
        <p:txBody>
          <a:bodyPr wrap="square" rtlCol="1">
            <a:spAutoFit/>
          </a:bodyPr>
          <a:lstStyle/>
          <a:p>
            <a:pPr algn="r" rtl="1"/>
            <a:r>
              <a:rPr lang="he-IL" sz="900" i="1" dirty="0" smtClean="0">
                <a:solidFill>
                  <a:srgbClr val="000000"/>
                </a:solidFill>
              </a:rPr>
              <a:t>מקור: רשות החברות הממשלתיות, </a:t>
            </a:r>
            <a:r>
              <a:rPr lang="en-US" sz="900" i="1" dirty="0" smtClean="0">
                <a:solidFill>
                  <a:srgbClr val="000000"/>
                </a:solidFill>
              </a:rPr>
              <a:t>Countries Ownership </a:t>
            </a:r>
            <a:r>
              <a:rPr lang="en-US" sz="900" i="1" dirty="0">
                <a:solidFill>
                  <a:srgbClr val="000000"/>
                </a:solidFill>
              </a:rPr>
              <a:t>Steering </a:t>
            </a:r>
            <a:r>
              <a:rPr lang="en-US" sz="900" i="1" dirty="0" smtClean="0">
                <a:solidFill>
                  <a:srgbClr val="000000"/>
                </a:solidFill>
              </a:rPr>
              <a:t>Department</a:t>
            </a:r>
            <a:r>
              <a:rPr lang="he-IL" sz="900" i="1" dirty="0" smtClean="0">
                <a:solidFill>
                  <a:srgbClr val="000000"/>
                </a:solidFill>
              </a:rPr>
              <a:t>, </a:t>
            </a:r>
            <a:r>
              <a:rPr lang="en-US" sz="900" i="1" dirty="0" smtClean="0">
                <a:solidFill>
                  <a:srgbClr val="000000"/>
                </a:solidFill>
              </a:rPr>
              <a:t>COMU</a:t>
            </a:r>
            <a:endParaRPr lang="he-IL" sz="900" i="1" dirty="0">
              <a:solidFill>
                <a:srgbClr val="000000"/>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074" y="5956064"/>
            <a:ext cx="288000" cy="28800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9384" y="5956064"/>
            <a:ext cx="288000" cy="28800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8060" y="5956064"/>
            <a:ext cx="288000" cy="288000"/>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2398" y="5956064"/>
            <a:ext cx="288000" cy="288000"/>
          </a:xfrm>
          <a:prstGeom prst="rect">
            <a:avLst/>
          </a:prstGeom>
        </p:spPr>
      </p:pic>
      <p:sp>
        <p:nvSpPr>
          <p:cNvPr id="2" name="TextBox 1"/>
          <p:cNvSpPr txBox="1"/>
          <p:nvPr/>
        </p:nvSpPr>
        <p:spPr>
          <a:xfrm>
            <a:off x="3635182" y="5750404"/>
            <a:ext cx="296333" cy="200055"/>
          </a:xfrm>
          <a:prstGeom prst="rect">
            <a:avLst/>
          </a:prstGeom>
          <a:noFill/>
        </p:spPr>
        <p:txBody>
          <a:bodyPr wrap="square" rtlCol="1">
            <a:spAutoFit/>
          </a:bodyPr>
          <a:lstStyle/>
          <a:p>
            <a:r>
              <a:rPr lang="he-IL" sz="700" dirty="0" smtClean="0">
                <a:solidFill>
                  <a:srgbClr val="000000"/>
                </a:solidFill>
              </a:rPr>
              <a:t>1</a:t>
            </a:r>
            <a:endParaRPr lang="he-IL" sz="700" dirty="0">
              <a:solidFill>
                <a:srgbClr val="000000"/>
              </a:solidFill>
            </a:endParaRPr>
          </a:p>
        </p:txBody>
      </p:sp>
      <p:sp>
        <p:nvSpPr>
          <p:cNvPr id="22" name="TextBox 21"/>
          <p:cNvSpPr txBox="1"/>
          <p:nvPr/>
        </p:nvSpPr>
        <p:spPr>
          <a:xfrm>
            <a:off x="2722030" y="5750404"/>
            <a:ext cx="296333" cy="200055"/>
          </a:xfrm>
          <a:prstGeom prst="rect">
            <a:avLst/>
          </a:prstGeom>
          <a:noFill/>
        </p:spPr>
        <p:txBody>
          <a:bodyPr wrap="square" rtlCol="1">
            <a:spAutoFit/>
          </a:bodyPr>
          <a:lstStyle/>
          <a:p>
            <a:r>
              <a:rPr lang="he-IL" sz="700" dirty="0" smtClean="0">
                <a:solidFill>
                  <a:srgbClr val="000000"/>
                </a:solidFill>
              </a:rPr>
              <a:t>1</a:t>
            </a:r>
            <a:endParaRPr lang="he-IL" sz="700" dirty="0">
              <a:solidFill>
                <a:srgbClr val="000000"/>
              </a:solidFill>
            </a:endParaRPr>
          </a:p>
        </p:txBody>
      </p:sp>
      <p:sp>
        <p:nvSpPr>
          <p:cNvPr id="24" name="TextBox 23"/>
          <p:cNvSpPr txBox="1"/>
          <p:nvPr/>
        </p:nvSpPr>
        <p:spPr>
          <a:xfrm>
            <a:off x="3518733" y="6237514"/>
            <a:ext cx="4693933" cy="230832"/>
          </a:xfrm>
          <a:prstGeom prst="rect">
            <a:avLst/>
          </a:prstGeom>
          <a:noFill/>
        </p:spPr>
        <p:txBody>
          <a:bodyPr wrap="square" rtlCol="1">
            <a:spAutoFit/>
          </a:bodyPr>
          <a:lstStyle/>
          <a:p>
            <a:pPr algn="r" rtl="1"/>
            <a:r>
              <a:rPr lang="he-IL" sz="900" dirty="0" smtClean="0">
                <a:solidFill>
                  <a:srgbClr val="000000"/>
                </a:solidFill>
              </a:rPr>
              <a:t>(1) נתוני 2011 </a:t>
            </a:r>
            <a:endParaRPr lang="he-IL" sz="900" dirty="0">
              <a:solidFill>
                <a:srgbClr val="000000"/>
              </a:solidFill>
            </a:endParaRPr>
          </a:p>
        </p:txBody>
      </p:sp>
      <p:sp>
        <p:nvSpPr>
          <p:cNvPr id="8" name="Rounded Rectangular Callout 7"/>
          <p:cNvSpPr/>
          <p:nvPr/>
        </p:nvSpPr>
        <p:spPr>
          <a:xfrm>
            <a:off x="5166946" y="2006595"/>
            <a:ext cx="2616199" cy="1989667"/>
          </a:xfrm>
          <a:prstGeom prst="wedgeRoundRectCallout">
            <a:avLst>
              <a:gd name="adj1" fmla="val 34953"/>
              <a:gd name="adj2" fmla="val 78291"/>
              <a:gd name="adj3" fmla="val 16667"/>
            </a:avLst>
          </a:prstGeom>
          <a:ln w="9525"/>
        </p:spPr>
        <p:style>
          <a:lnRef idx="2">
            <a:schemeClr val="accent2"/>
          </a:lnRef>
          <a:fillRef idx="1">
            <a:schemeClr val="lt1"/>
          </a:fillRef>
          <a:effectRef idx="0">
            <a:schemeClr val="accent2"/>
          </a:effectRef>
          <a:fontRef idx="minor">
            <a:schemeClr val="dk1"/>
          </a:fontRef>
        </p:style>
        <p:txBody>
          <a:bodyPr lIns="0" rtlCol="1" anchor="ctr"/>
          <a:lstStyle/>
          <a:p>
            <a:pPr marL="171450" indent="-171450" algn="r" rtl="1">
              <a:spcBef>
                <a:spcPts val="600"/>
              </a:spcBef>
              <a:buFont typeface="Wingdings" pitchFamily="2" charset="2"/>
              <a:buChar char="§"/>
            </a:pPr>
            <a:r>
              <a:rPr lang="he-IL" sz="1400" dirty="0" smtClean="0">
                <a:solidFill>
                  <a:srgbClr val="000000"/>
                </a:solidFill>
              </a:rPr>
              <a:t>גם בהיבטי תשואה להון ישראל </a:t>
            </a:r>
            <a:r>
              <a:rPr lang="he-IL" sz="1400" b="1" dirty="0" smtClean="0">
                <a:solidFill>
                  <a:srgbClr val="000000"/>
                </a:solidFill>
              </a:rPr>
              <a:t>נמוכה משמעותית </a:t>
            </a:r>
            <a:r>
              <a:rPr lang="he-IL" sz="1400" dirty="0" smtClean="0">
                <a:solidFill>
                  <a:srgbClr val="000000"/>
                </a:solidFill>
              </a:rPr>
              <a:t>מהמדינות הנ"ל</a:t>
            </a:r>
          </a:p>
          <a:p>
            <a:pPr marL="171450" indent="-171450" algn="r" rtl="1">
              <a:spcBef>
                <a:spcPts val="600"/>
              </a:spcBef>
              <a:buFont typeface="Wingdings" pitchFamily="2" charset="2"/>
              <a:buChar char="§"/>
            </a:pPr>
            <a:r>
              <a:rPr lang="he-IL" sz="1400" dirty="0" smtClean="0">
                <a:solidFill>
                  <a:srgbClr val="000000"/>
                </a:solidFill>
              </a:rPr>
              <a:t>התשואה להון בישראל היא </a:t>
            </a:r>
            <a:r>
              <a:rPr lang="he-IL" sz="1400" b="1" dirty="0" smtClean="0">
                <a:solidFill>
                  <a:srgbClr val="000000"/>
                </a:solidFill>
              </a:rPr>
              <a:t>0.3%-, לעומת ממוצע של 9%</a:t>
            </a:r>
            <a:r>
              <a:rPr lang="he-IL" sz="1400" dirty="0" smtClean="0">
                <a:solidFill>
                  <a:srgbClr val="000000"/>
                </a:solidFill>
              </a:rPr>
              <a:t> בשאר המדינות</a:t>
            </a:r>
            <a:endParaRPr lang="he-IL" sz="1400" dirty="0">
              <a:solidFill>
                <a:srgbClr val="000000"/>
              </a:solidFill>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6736" y="5956064"/>
            <a:ext cx="288000" cy="28800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5046" y="5956064"/>
            <a:ext cx="288000" cy="288000"/>
          </a:xfrm>
          <a:prstGeom prst="rect">
            <a:avLst/>
          </a:prstGeom>
        </p:spPr>
      </p:pic>
      <p:graphicFrame>
        <p:nvGraphicFramePr>
          <p:cNvPr id="29" name="Chart 28"/>
          <p:cNvGraphicFramePr>
            <a:graphicFrameLocks/>
          </p:cNvGraphicFramePr>
          <p:nvPr>
            <p:extLst>
              <p:ext uri="{D42A27DB-BD31-4B8C-83A1-F6EECF244321}">
                <p14:modId xmlns:p14="http://schemas.microsoft.com/office/powerpoint/2010/main" val="445499140"/>
              </p:ext>
            </p:extLst>
          </p:nvPr>
        </p:nvGraphicFramePr>
        <p:xfrm>
          <a:off x="381399" y="975472"/>
          <a:ext cx="8280000" cy="5040000"/>
        </p:xfrm>
        <a:graphic>
          <a:graphicData uri="http://schemas.openxmlformats.org/drawingml/2006/chart">
            <c:chart xmlns:c="http://schemas.openxmlformats.org/drawingml/2006/chart" xmlns:r="http://schemas.openxmlformats.org/officeDocument/2006/relationships" r:id="rId10"/>
          </a:graphicData>
        </a:graphic>
      </p:graphicFrame>
      <p:cxnSp>
        <p:nvCxnSpPr>
          <p:cNvPr id="12" name="Straight Connector 11"/>
          <p:cNvCxnSpPr/>
          <p:nvPr/>
        </p:nvCxnSpPr>
        <p:spPr>
          <a:xfrm>
            <a:off x="396000" y="975472"/>
            <a:ext cx="835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90865" y="831399"/>
            <a:ext cx="3562270" cy="288147"/>
          </a:xfrm>
          <a:prstGeom prst="rect">
            <a:avLst/>
          </a:prstGeom>
          <a:solidFill>
            <a:schemeClr val="bg1"/>
          </a:solidFill>
        </p:spPr>
        <p:txBody>
          <a:bodyPr wrap="square" lIns="36000" tIns="36000" rIns="36000" bIns="36000" rtlCol="1">
            <a:spAutoFit/>
          </a:bodyPr>
          <a:lstStyle/>
          <a:p>
            <a:pPr algn="ctr" rtl="1"/>
            <a:r>
              <a:rPr lang="he-IL" sz="1400" b="1" dirty="0">
                <a:solidFill>
                  <a:srgbClr val="000000"/>
                </a:solidFill>
              </a:rPr>
              <a:t>סך </a:t>
            </a:r>
            <a:r>
              <a:rPr lang="he-IL" sz="1400" b="1" dirty="0" smtClean="0">
                <a:solidFill>
                  <a:srgbClr val="000000"/>
                </a:solidFill>
              </a:rPr>
              <a:t>הרווחיות</a:t>
            </a:r>
            <a:r>
              <a:rPr lang="en-US" sz="1400" b="1" dirty="0" smtClean="0">
                <a:solidFill>
                  <a:srgbClr val="000000"/>
                </a:solidFill>
              </a:rPr>
              <a:t> </a:t>
            </a:r>
            <a:r>
              <a:rPr lang="he-IL" sz="1400" b="1" dirty="0" smtClean="0">
                <a:solidFill>
                  <a:srgbClr val="000000"/>
                </a:solidFill>
              </a:rPr>
              <a:t>התפעולית של החברות הממשלתיות</a:t>
            </a:r>
            <a:endParaRPr lang="he-IL" sz="1400" b="1" dirty="0">
              <a:solidFill>
                <a:srgbClr val="000000"/>
              </a:solidFill>
            </a:endParaRPr>
          </a:p>
        </p:txBody>
      </p:sp>
    </p:spTree>
    <p:extLst>
      <p:ext uri="{BB962C8B-B14F-4D97-AF65-F5344CB8AC3E}">
        <p14:creationId xmlns:p14="http://schemas.microsoft.com/office/powerpoint/2010/main" val="116936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lIns="0" tIns="0" rIns="0" bIns="0" rtlCol="0" anchor="ctr">
            <a:noAutofit/>
          </a:bodyPr>
          <a:lstStyle/>
          <a:p>
            <a:r>
              <a:rPr lang="he-IL" dirty="0"/>
              <a:t>קווים מנחים למינוי דירקטוריון בחברות ממשלתיות על פי ה-</a:t>
            </a:r>
            <a:r>
              <a:rPr lang="en-US" dirty="0"/>
              <a:t>OECD</a:t>
            </a:r>
            <a:endParaRPr lang="he-IL"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2" y="3818592"/>
            <a:ext cx="2019298" cy="2600461"/>
          </a:xfrm>
          <a:prstGeom prst="rect">
            <a:avLst/>
          </a:prstGeom>
        </p:spPr>
      </p:pic>
      <p:sp>
        <p:nvSpPr>
          <p:cNvPr id="12" name="Rounded Rectangle 11"/>
          <p:cNvSpPr/>
          <p:nvPr/>
        </p:nvSpPr>
        <p:spPr>
          <a:xfrm>
            <a:off x="3191933" y="1446196"/>
            <a:ext cx="5494867" cy="831337"/>
          </a:xfrm>
          <a:prstGeom prst="roundRect">
            <a:avLst/>
          </a:prstGeom>
        </p:spPr>
        <p:style>
          <a:lnRef idx="2">
            <a:schemeClr val="accent6"/>
          </a:lnRef>
          <a:fillRef idx="1">
            <a:schemeClr val="lt1"/>
          </a:fillRef>
          <a:effectRef idx="0">
            <a:schemeClr val="accent6"/>
          </a:effectRef>
          <a:fontRef idx="minor">
            <a:schemeClr val="dk1"/>
          </a:fontRef>
        </p:style>
        <p:txBody>
          <a:bodyPr lIns="36000" rIns="72000" rtlCol="1" anchor="ctr"/>
          <a:lstStyle/>
          <a:p>
            <a:pPr algn="r"/>
            <a:r>
              <a:rPr lang="he-IL" sz="1600" dirty="0" smtClean="0">
                <a:solidFill>
                  <a:sysClr val="windowText" lastClr="000000"/>
                </a:solidFill>
              </a:rPr>
              <a:t>תהליך המינוי צריך להיות </a:t>
            </a:r>
            <a:r>
              <a:rPr lang="he-IL" sz="1600" b="1" dirty="0" smtClean="0">
                <a:solidFill>
                  <a:sysClr val="windowText" lastClr="000000"/>
                </a:solidFill>
              </a:rPr>
              <a:t>שקוף, ברור ועקבי </a:t>
            </a:r>
            <a:r>
              <a:rPr lang="he-IL" sz="1600" dirty="0" smtClean="0">
                <a:solidFill>
                  <a:sysClr val="windowText" lastClr="000000"/>
                </a:solidFill>
              </a:rPr>
              <a:t>בין החברות השונות</a:t>
            </a:r>
            <a:endParaRPr lang="he-IL" sz="1600" dirty="0">
              <a:solidFill>
                <a:sysClr val="windowText" lastClr="000000"/>
              </a:solidFill>
            </a:endParaRPr>
          </a:p>
        </p:txBody>
      </p:sp>
      <p:sp>
        <p:nvSpPr>
          <p:cNvPr id="15" name="Rounded Rectangle 14"/>
          <p:cNvSpPr/>
          <p:nvPr/>
        </p:nvSpPr>
        <p:spPr>
          <a:xfrm>
            <a:off x="2085944" y="2664560"/>
            <a:ext cx="5494867" cy="831337"/>
          </a:xfrm>
          <a:prstGeom prst="roundRect">
            <a:avLst/>
          </a:prstGeom>
        </p:spPr>
        <p:style>
          <a:lnRef idx="2">
            <a:schemeClr val="accent3"/>
          </a:lnRef>
          <a:fillRef idx="1">
            <a:schemeClr val="lt1"/>
          </a:fillRef>
          <a:effectRef idx="0">
            <a:schemeClr val="accent3"/>
          </a:effectRef>
          <a:fontRef idx="minor">
            <a:schemeClr val="dk1"/>
          </a:fontRef>
        </p:style>
        <p:txBody>
          <a:bodyPr lIns="36000" rIns="72000" rtlCol="1" anchor="ctr"/>
          <a:lstStyle/>
          <a:p>
            <a:pPr algn="r" rtl="1"/>
            <a:r>
              <a:rPr lang="he-IL" sz="1600" dirty="0" smtClean="0">
                <a:solidFill>
                  <a:sysClr val="windowText" lastClr="000000"/>
                </a:solidFill>
              </a:rPr>
              <a:t>ההחלטה על המינוי צריכה </a:t>
            </a:r>
            <a:r>
              <a:rPr lang="he-IL" sz="1600" b="1" dirty="0" smtClean="0">
                <a:solidFill>
                  <a:sysClr val="windowText" lastClr="000000"/>
                </a:solidFill>
              </a:rPr>
              <a:t>להיעשות על ידי האסיפה הכללית ולא על ידי גורמים פוליטיים</a:t>
            </a:r>
            <a:endParaRPr lang="he-IL" sz="1600" b="1" dirty="0">
              <a:solidFill>
                <a:sysClr val="windowText" lastClr="000000"/>
              </a:solidFill>
            </a:endParaRPr>
          </a:p>
        </p:txBody>
      </p:sp>
      <p:sp>
        <p:nvSpPr>
          <p:cNvPr id="16" name="Rounded Rectangle 15"/>
          <p:cNvSpPr/>
          <p:nvPr/>
        </p:nvSpPr>
        <p:spPr>
          <a:xfrm>
            <a:off x="1532950" y="3882924"/>
            <a:ext cx="5494867" cy="831337"/>
          </a:xfrm>
          <a:prstGeom prst="roundRect">
            <a:avLst/>
          </a:prstGeom>
        </p:spPr>
        <p:style>
          <a:lnRef idx="2">
            <a:schemeClr val="accent1"/>
          </a:lnRef>
          <a:fillRef idx="1">
            <a:schemeClr val="lt1"/>
          </a:fillRef>
          <a:effectRef idx="0">
            <a:schemeClr val="accent1"/>
          </a:effectRef>
          <a:fontRef idx="minor">
            <a:schemeClr val="dk1"/>
          </a:fontRef>
        </p:style>
        <p:txBody>
          <a:bodyPr lIns="36000" rIns="72000" rtlCol="1" anchor="ctr"/>
          <a:lstStyle/>
          <a:p>
            <a:pPr algn="r" rtl="1"/>
            <a:r>
              <a:rPr lang="he-IL" sz="1600" dirty="0" smtClean="0">
                <a:solidFill>
                  <a:sysClr val="windowText" lastClr="000000"/>
                </a:solidFill>
              </a:rPr>
              <a:t>בחירה </a:t>
            </a:r>
            <a:r>
              <a:rPr lang="he-IL" sz="1600" b="1" dirty="0" smtClean="0">
                <a:solidFill>
                  <a:sysClr val="windowText" lastClr="000000"/>
                </a:solidFill>
              </a:rPr>
              <a:t>מנבחרת מועמדים תשפר</a:t>
            </a:r>
            <a:r>
              <a:rPr lang="he-IL" sz="1600" dirty="0" smtClean="0">
                <a:solidFill>
                  <a:sysClr val="windowText" lastClr="000000"/>
                </a:solidFill>
              </a:rPr>
              <a:t> </a:t>
            </a:r>
            <a:r>
              <a:rPr lang="he-IL" sz="1600" b="1" dirty="0" smtClean="0">
                <a:solidFill>
                  <a:sysClr val="windowText" lastClr="000000"/>
                </a:solidFill>
              </a:rPr>
              <a:t>את הרכב הדירקטוריון </a:t>
            </a:r>
            <a:r>
              <a:rPr lang="he-IL" sz="1600" dirty="0" smtClean="0">
                <a:solidFill>
                  <a:sysClr val="windowText" lastClr="000000"/>
                </a:solidFill>
              </a:rPr>
              <a:t>ותוביל </a:t>
            </a:r>
            <a:r>
              <a:rPr lang="he-IL" sz="1600" b="1" dirty="0" smtClean="0">
                <a:solidFill>
                  <a:sysClr val="windowText" lastClr="000000"/>
                </a:solidFill>
              </a:rPr>
              <a:t>לאחידות</a:t>
            </a:r>
            <a:r>
              <a:rPr lang="he-IL" sz="1600" dirty="0" smtClean="0">
                <a:solidFill>
                  <a:sysClr val="windowText" lastClr="000000"/>
                </a:solidFill>
              </a:rPr>
              <a:t> בתהליך</a:t>
            </a:r>
            <a:endParaRPr lang="he-IL" sz="1600" dirty="0">
              <a:solidFill>
                <a:sysClr val="windowText" lastClr="000000"/>
              </a:solidFill>
            </a:endParaRPr>
          </a:p>
        </p:txBody>
      </p:sp>
      <p:sp>
        <p:nvSpPr>
          <p:cNvPr id="17" name="Rounded Rectangle 16"/>
          <p:cNvSpPr/>
          <p:nvPr/>
        </p:nvSpPr>
        <p:spPr>
          <a:xfrm>
            <a:off x="979956" y="5101289"/>
            <a:ext cx="5494867" cy="831337"/>
          </a:xfrm>
          <a:prstGeom prst="roundRect">
            <a:avLst/>
          </a:prstGeom>
        </p:spPr>
        <p:style>
          <a:lnRef idx="2">
            <a:schemeClr val="accent5"/>
          </a:lnRef>
          <a:fillRef idx="1">
            <a:schemeClr val="lt1"/>
          </a:fillRef>
          <a:effectRef idx="0">
            <a:schemeClr val="accent5"/>
          </a:effectRef>
          <a:fontRef idx="minor">
            <a:schemeClr val="dk1"/>
          </a:fontRef>
        </p:style>
        <p:txBody>
          <a:bodyPr lIns="36000" rIns="72000" rtlCol="1" anchor="ctr"/>
          <a:lstStyle/>
          <a:p>
            <a:pPr algn="r" rtl="1"/>
            <a:r>
              <a:rPr lang="he-IL" sz="1600" dirty="0" smtClean="0">
                <a:solidFill>
                  <a:sysClr val="windowText" lastClr="000000"/>
                </a:solidFill>
              </a:rPr>
              <a:t>הגדרת </a:t>
            </a:r>
            <a:r>
              <a:rPr lang="he-IL" sz="1600" b="1" dirty="0" smtClean="0">
                <a:solidFill>
                  <a:sysClr val="windowText" lastClr="000000"/>
                </a:solidFill>
              </a:rPr>
              <a:t>גופים האחראיים על ייעוץ או מציאת </a:t>
            </a:r>
            <a:r>
              <a:rPr lang="he-IL" sz="1600" dirty="0" smtClean="0">
                <a:solidFill>
                  <a:sysClr val="windowText" lastClr="000000"/>
                </a:solidFill>
              </a:rPr>
              <a:t>מועמדים יובילו </a:t>
            </a:r>
            <a:r>
              <a:rPr lang="he-IL" sz="1600" b="1" dirty="0" smtClean="0">
                <a:solidFill>
                  <a:sysClr val="windowText" lastClr="000000"/>
                </a:solidFill>
              </a:rPr>
              <a:t>להגברת האובייקטיביות והשקיפות </a:t>
            </a:r>
            <a:r>
              <a:rPr lang="he-IL" sz="1600" dirty="0" smtClean="0">
                <a:solidFill>
                  <a:sysClr val="windowText" lastClr="000000"/>
                </a:solidFill>
              </a:rPr>
              <a:t>של התהליך</a:t>
            </a:r>
            <a:endParaRPr lang="he-IL" sz="1600" dirty="0">
              <a:solidFill>
                <a:sysClr val="windowText" lastClr="000000"/>
              </a:solidFill>
            </a:endParaRPr>
          </a:p>
        </p:txBody>
      </p:sp>
    </p:spTree>
    <p:extLst>
      <p:ext uri="{BB962C8B-B14F-4D97-AF65-F5344CB8AC3E}">
        <p14:creationId xmlns:p14="http://schemas.microsoft.com/office/powerpoint/2010/main" val="384502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0" tIns="0" rIns="0" bIns="0" rtlCol="0" anchor="ctr">
            <a:noAutofit/>
          </a:bodyPr>
          <a:lstStyle/>
          <a:p>
            <a:r>
              <a:rPr lang="he-IL" dirty="0"/>
              <a:t>מהלך הקמת </a:t>
            </a:r>
            <a:r>
              <a:rPr lang="he-IL" dirty="0" smtClean="0"/>
              <a:t>נבחרת הדירקטורים נועד </a:t>
            </a:r>
            <a:r>
              <a:rPr lang="he-IL" dirty="0"/>
              <a:t>להגביר את המקצועיות והיעילות בבחירת המועמדים בטווח הקצר</a:t>
            </a:r>
          </a:p>
        </p:txBody>
      </p:sp>
      <p:graphicFrame>
        <p:nvGraphicFramePr>
          <p:cNvPr id="4" name="Table 3"/>
          <p:cNvGraphicFramePr>
            <a:graphicFrameLocks noGrp="1"/>
          </p:cNvGraphicFramePr>
          <p:nvPr>
            <p:extLst>
              <p:ext uri="{D42A27DB-BD31-4B8C-83A1-F6EECF244321}">
                <p14:modId xmlns:p14="http://schemas.microsoft.com/office/powerpoint/2010/main" val="1218960066"/>
              </p:ext>
            </p:extLst>
          </p:nvPr>
        </p:nvGraphicFramePr>
        <p:xfrm>
          <a:off x="1619700" y="1219099"/>
          <a:ext cx="7200000" cy="4112316"/>
        </p:xfrm>
        <a:graphic>
          <a:graphicData uri="http://schemas.openxmlformats.org/drawingml/2006/table">
            <a:tbl>
              <a:tblPr rtl="1" firstRow="1" bandRow="1">
                <a:tableStyleId>{5940675A-B579-460E-94D1-54222C63F5DA}</a:tableStyleId>
              </a:tblPr>
              <a:tblGrid>
                <a:gridCol w="1800000"/>
                <a:gridCol w="1800000"/>
                <a:gridCol w="1800000"/>
                <a:gridCol w="1800000"/>
              </a:tblGrid>
              <a:tr h="1092316">
                <a:tc gridSpan="4">
                  <a:txBody>
                    <a:bodyPr/>
                    <a:lstStyle/>
                    <a:p>
                      <a:pPr rtl="1"/>
                      <a:endParaRPr lang="he-IL"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24467">
                <a:tc>
                  <a:txBody>
                    <a:bodyPr/>
                    <a:lstStyle/>
                    <a:p>
                      <a:pPr rtl="1"/>
                      <a:endParaRPr lang="he-IL"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53533">
                <a:tc>
                  <a:txBody>
                    <a:bodyPr/>
                    <a:lstStyle/>
                    <a:p>
                      <a:pPr rtl="1"/>
                      <a:endParaRPr lang="he-IL"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42000">
                <a:tc>
                  <a:txBody>
                    <a:bodyPr/>
                    <a:lstStyle/>
                    <a:p>
                      <a:pPr rtl="1"/>
                      <a:endParaRPr lang="he-IL"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917700" y="5369006"/>
            <a:ext cx="1117600" cy="461665"/>
          </a:xfrm>
          <a:prstGeom prst="rect">
            <a:avLst/>
          </a:prstGeom>
          <a:noFill/>
        </p:spPr>
        <p:txBody>
          <a:bodyPr wrap="square" rtlCol="1">
            <a:spAutoFit/>
          </a:bodyPr>
          <a:lstStyle/>
          <a:p>
            <a:pPr algn="ctr" rtl="1"/>
            <a:r>
              <a:rPr lang="he-IL" sz="1200" b="1" i="1" dirty="0">
                <a:solidFill>
                  <a:srgbClr val="000000"/>
                </a:solidFill>
              </a:rPr>
              <a:t>השר הרלוונטי ו/או שר האוצר</a:t>
            </a:r>
          </a:p>
        </p:txBody>
      </p:sp>
      <p:sp>
        <p:nvSpPr>
          <p:cNvPr id="6" name="TextBox 5"/>
          <p:cNvSpPr txBox="1"/>
          <p:nvPr/>
        </p:nvSpPr>
        <p:spPr>
          <a:xfrm>
            <a:off x="3543300" y="5369006"/>
            <a:ext cx="1333500" cy="461665"/>
          </a:xfrm>
          <a:prstGeom prst="rect">
            <a:avLst/>
          </a:prstGeom>
          <a:noFill/>
        </p:spPr>
        <p:txBody>
          <a:bodyPr wrap="square" rtlCol="1">
            <a:spAutoFit/>
          </a:bodyPr>
          <a:lstStyle/>
          <a:p>
            <a:pPr algn="ctr" rtl="1"/>
            <a:r>
              <a:rPr lang="he-IL" sz="1200" b="1" i="1" dirty="0">
                <a:solidFill>
                  <a:srgbClr val="000000"/>
                </a:solidFill>
              </a:rPr>
              <a:t>האסיפה הכללית של החברה</a:t>
            </a:r>
          </a:p>
        </p:txBody>
      </p:sp>
      <p:sp>
        <p:nvSpPr>
          <p:cNvPr id="7" name="TextBox 6"/>
          <p:cNvSpPr txBox="1"/>
          <p:nvPr/>
        </p:nvSpPr>
        <p:spPr>
          <a:xfrm>
            <a:off x="5384800" y="5369006"/>
            <a:ext cx="1320800" cy="461665"/>
          </a:xfrm>
          <a:prstGeom prst="rect">
            <a:avLst/>
          </a:prstGeom>
          <a:noFill/>
        </p:spPr>
        <p:txBody>
          <a:bodyPr wrap="square" rtlCol="1">
            <a:spAutoFit/>
          </a:bodyPr>
          <a:lstStyle/>
          <a:p>
            <a:pPr algn="ctr" rtl="1"/>
            <a:r>
              <a:rPr lang="he-IL" sz="1200" b="1" i="1" dirty="0">
                <a:solidFill>
                  <a:srgbClr val="000000"/>
                </a:solidFill>
              </a:rPr>
              <a:t>גוף מייעץ (</a:t>
            </a:r>
            <a:r>
              <a:rPr lang="en-US" sz="1200" b="1" i="1" dirty="0">
                <a:solidFill>
                  <a:srgbClr val="000000"/>
                </a:solidFill>
              </a:rPr>
              <a:t>Ownership Unit</a:t>
            </a:r>
            <a:r>
              <a:rPr lang="he-IL" sz="1200" b="1" i="1" dirty="0">
                <a:solidFill>
                  <a:srgbClr val="000000"/>
                </a:solidFill>
              </a:rPr>
              <a:t>)</a:t>
            </a:r>
          </a:p>
        </p:txBody>
      </p:sp>
      <p:sp>
        <p:nvSpPr>
          <p:cNvPr id="8" name="TextBox 7"/>
          <p:cNvSpPr txBox="1"/>
          <p:nvPr/>
        </p:nvSpPr>
        <p:spPr>
          <a:xfrm>
            <a:off x="7213600" y="5369006"/>
            <a:ext cx="1384300" cy="461665"/>
          </a:xfrm>
          <a:prstGeom prst="rect">
            <a:avLst/>
          </a:prstGeom>
          <a:noFill/>
        </p:spPr>
        <p:txBody>
          <a:bodyPr wrap="square" rtlCol="1">
            <a:spAutoFit/>
          </a:bodyPr>
          <a:lstStyle/>
          <a:p>
            <a:pPr algn="ctr" rtl="1"/>
            <a:r>
              <a:rPr lang="he-IL" sz="1200" b="1" i="1" dirty="0">
                <a:solidFill>
                  <a:srgbClr val="000000"/>
                </a:solidFill>
              </a:rPr>
              <a:t>גוף מייעץ בעזרת </a:t>
            </a:r>
            <a:r>
              <a:rPr lang="he-IL" sz="1200" b="1" i="1" dirty="0" smtClean="0">
                <a:solidFill>
                  <a:srgbClr val="000000"/>
                </a:solidFill>
              </a:rPr>
              <a:t>נבחרת דירקטורים</a:t>
            </a:r>
            <a:endParaRPr lang="he-IL" sz="1200" b="1" i="1" dirty="0">
              <a:solidFill>
                <a:srgbClr val="00000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251" y="4702585"/>
            <a:ext cx="432000" cy="4320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550" y="3411493"/>
            <a:ext cx="432000" cy="43200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524" y="4702585"/>
            <a:ext cx="432000" cy="43200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8636" y="4702585"/>
            <a:ext cx="432000" cy="43200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1550" y="4034047"/>
            <a:ext cx="432000" cy="432000"/>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4020" y="4702585"/>
            <a:ext cx="432000" cy="43200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1769" y="4702585"/>
            <a:ext cx="432000" cy="432000"/>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4800" y="4702585"/>
            <a:ext cx="432000" cy="432000"/>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7808" y="4702585"/>
            <a:ext cx="432000" cy="43200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96272" y="4702585"/>
            <a:ext cx="432000" cy="432000"/>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694" y="4702585"/>
            <a:ext cx="432000" cy="432000"/>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46350" y="3411493"/>
            <a:ext cx="432000" cy="432000"/>
          </a:xfrm>
          <a:prstGeom prst="rect">
            <a:avLst/>
          </a:prstGeom>
        </p:spPr>
      </p:pic>
      <p:sp>
        <p:nvSpPr>
          <p:cNvPr id="48" name="TextBox 47"/>
          <p:cNvSpPr txBox="1"/>
          <p:nvPr/>
        </p:nvSpPr>
        <p:spPr>
          <a:xfrm>
            <a:off x="5409241" y="5146538"/>
            <a:ext cx="383117"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גרמניה</a:t>
            </a:r>
            <a:endParaRPr lang="en-US" dirty="0"/>
          </a:p>
        </p:txBody>
      </p:sp>
      <p:sp>
        <p:nvSpPr>
          <p:cNvPr id="53" name="TextBox 52"/>
          <p:cNvSpPr txBox="1"/>
          <p:nvPr/>
        </p:nvSpPr>
        <p:spPr>
          <a:xfrm>
            <a:off x="1907287" y="3837872"/>
            <a:ext cx="280525"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צ'כיה</a:t>
            </a:r>
            <a:endParaRPr lang="en-US" dirty="0"/>
          </a:p>
        </p:txBody>
      </p:sp>
      <p:sp>
        <p:nvSpPr>
          <p:cNvPr id="54" name="TextBox 53"/>
          <p:cNvSpPr txBox="1"/>
          <p:nvPr/>
        </p:nvSpPr>
        <p:spPr>
          <a:xfrm>
            <a:off x="2869990" y="3837872"/>
            <a:ext cx="384721"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תורכיה</a:t>
            </a:r>
            <a:endParaRPr lang="en-US" dirty="0"/>
          </a:p>
        </p:txBody>
      </p:sp>
      <p:sp>
        <p:nvSpPr>
          <p:cNvPr id="56" name="TextBox 55"/>
          <p:cNvSpPr txBox="1"/>
          <p:nvPr/>
        </p:nvSpPr>
        <p:spPr>
          <a:xfrm>
            <a:off x="1639189" y="5146538"/>
            <a:ext cx="384721"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איטליה</a:t>
            </a:r>
            <a:endParaRPr lang="en-US" dirty="0"/>
          </a:p>
        </p:txBody>
      </p:sp>
      <p:sp>
        <p:nvSpPr>
          <p:cNvPr id="57" name="TextBox 56"/>
          <p:cNvSpPr txBox="1"/>
          <p:nvPr/>
        </p:nvSpPr>
        <p:spPr>
          <a:xfrm>
            <a:off x="2116705" y="5146538"/>
            <a:ext cx="391133"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מקסיקו</a:t>
            </a:r>
            <a:endParaRPr lang="en-US" dirty="0"/>
          </a:p>
        </p:txBody>
      </p:sp>
      <p:sp>
        <p:nvSpPr>
          <p:cNvPr id="58" name="TextBox 57"/>
          <p:cNvSpPr txBox="1"/>
          <p:nvPr/>
        </p:nvSpPr>
        <p:spPr>
          <a:xfrm>
            <a:off x="2587734" y="5146538"/>
            <a:ext cx="304571"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ברזיל</a:t>
            </a:r>
            <a:endParaRPr lang="en-US" dirty="0"/>
          </a:p>
        </p:txBody>
      </p:sp>
      <p:sp>
        <p:nvSpPr>
          <p:cNvPr id="59" name="TextBox 58"/>
          <p:cNvSpPr txBox="1"/>
          <p:nvPr/>
        </p:nvSpPr>
        <p:spPr>
          <a:xfrm>
            <a:off x="1923317" y="4455084"/>
            <a:ext cx="248465"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פולין</a:t>
            </a:r>
            <a:endParaRPr lang="en-US" dirty="0"/>
          </a:p>
        </p:txBody>
      </p:sp>
      <p:sp>
        <p:nvSpPr>
          <p:cNvPr id="60" name="TextBox 59"/>
          <p:cNvSpPr txBox="1"/>
          <p:nvPr/>
        </p:nvSpPr>
        <p:spPr>
          <a:xfrm>
            <a:off x="3025902" y="5146538"/>
            <a:ext cx="283732"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קנדה</a:t>
            </a:r>
            <a:endParaRPr lang="en-US" dirty="0"/>
          </a:p>
        </p:txBody>
      </p:sp>
      <p:sp>
        <p:nvSpPr>
          <p:cNvPr id="61" name="TextBox 60"/>
          <p:cNvSpPr txBox="1"/>
          <p:nvPr/>
        </p:nvSpPr>
        <p:spPr>
          <a:xfrm>
            <a:off x="6472275" y="5146538"/>
            <a:ext cx="384721"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קוריאה</a:t>
            </a:r>
            <a:endParaRPr lang="en-US" dirty="0"/>
          </a:p>
        </p:txBody>
      </p:sp>
      <p:sp>
        <p:nvSpPr>
          <p:cNvPr id="63" name="TextBox 62"/>
          <p:cNvSpPr txBox="1"/>
          <p:nvPr/>
        </p:nvSpPr>
        <p:spPr>
          <a:xfrm>
            <a:off x="8253435" y="5146538"/>
            <a:ext cx="436017"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ניו זילנד</a:t>
            </a:r>
            <a:endParaRPr lang="en-US" dirty="0"/>
          </a:p>
        </p:txBody>
      </p:sp>
      <p:sp>
        <p:nvSpPr>
          <p:cNvPr id="64" name="TextBox 63"/>
          <p:cNvSpPr txBox="1"/>
          <p:nvPr/>
        </p:nvSpPr>
        <p:spPr>
          <a:xfrm>
            <a:off x="7777490" y="5146538"/>
            <a:ext cx="280525"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צ'ילה</a:t>
            </a:r>
            <a:endParaRPr lang="en-US" dirty="0"/>
          </a:p>
        </p:txBody>
      </p:sp>
      <p:sp>
        <p:nvSpPr>
          <p:cNvPr id="65" name="TextBox 64"/>
          <p:cNvSpPr txBox="1"/>
          <p:nvPr/>
        </p:nvSpPr>
        <p:spPr>
          <a:xfrm>
            <a:off x="7195760" y="5146538"/>
            <a:ext cx="307777"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צרפת</a:t>
            </a:r>
            <a:endParaRPr lang="en-US" dirty="0"/>
          </a:p>
        </p:txBody>
      </p:sp>
      <p:sp>
        <p:nvSpPr>
          <p:cNvPr id="69" name="TextBox 68"/>
          <p:cNvSpPr txBox="1"/>
          <p:nvPr/>
        </p:nvSpPr>
        <p:spPr>
          <a:xfrm>
            <a:off x="348211" y="5528895"/>
            <a:ext cx="685800" cy="369332"/>
          </a:xfrm>
          <a:prstGeom prst="rect">
            <a:avLst/>
          </a:prstGeom>
          <a:noFill/>
        </p:spPr>
        <p:txBody>
          <a:bodyPr wrap="square" rtlCol="1">
            <a:spAutoFit/>
          </a:bodyPr>
          <a:lstStyle/>
          <a:p>
            <a:endParaRPr lang="he-IL" dirty="0">
              <a:solidFill>
                <a:srgbClr val="002776"/>
              </a:solidFill>
            </a:endParaRPr>
          </a:p>
        </p:txBody>
      </p:sp>
      <p:pic>
        <p:nvPicPr>
          <p:cNvPr id="67" name="Picture 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31703" y="4034047"/>
            <a:ext cx="432000" cy="432000"/>
          </a:xfrm>
          <a:prstGeom prst="rect">
            <a:avLst/>
          </a:prstGeom>
        </p:spPr>
      </p:pic>
      <p:sp>
        <p:nvSpPr>
          <p:cNvPr id="68" name="TextBox 67"/>
          <p:cNvSpPr txBox="1"/>
          <p:nvPr/>
        </p:nvSpPr>
        <p:spPr>
          <a:xfrm>
            <a:off x="2872174" y="4455084"/>
            <a:ext cx="351057" cy="169277"/>
          </a:xfrm>
          <a:prstGeom prst="rect">
            <a:avLst/>
          </a:prstGeom>
          <a:noFill/>
          <a:ln>
            <a:noFill/>
            <a:prstDash val="dash"/>
          </a:ln>
        </p:spPr>
        <p:txBody>
          <a:bodyPr wrap="none" lIns="0" tIns="0" rIns="0" bIns="0" rtlCol="0">
            <a:spAutoFit/>
          </a:bodyPr>
          <a:lstStyle>
            <a:defPPr>
              <a:defRPr lang="en-US"/>
            </a:defPPr>
            <a:lvl1pPr algn="ctr" rtl="1">
              <a:defRPr sz="1100">
                <a:solidFill>
                  <a:srgbClr val="000000"/>
                </a:solidFill>
              </a:defRPr>
            </a:lvl1pPr>
          </a:lstStyle>
          <a:p>
            <a:r>
              <a:rPr lang="he-IL" dirty="0"/>
              <a:t>ישראל</a:t>
            </a:r>
            <a:endParaRPr lang="en-US" dirty="0"/>
          </a:p>
        </p:txBody>
      </p:sp>
      <p:sp>
        <p:nvSpPr>
          <p:cNvPr id="70" name="Right Arrow 69"/>
          <p:cNvSpPr/>
          <p:nvPr/>
        </p:nvSpPr>
        <p:spPr>
          <a:xfrm>
            <a:off x="3349376" y="4033884"/>
            <a:ext cx="4500342" cy="46619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a:r>
              <a:rPr lang="he-IL" sz="1200" b="1" dirty="0" smtClean="0">
                <a:solidFill>
                  <a:srgbClr val="000000"/>
                </a:solidFill>
              </a:rPr>
              <a:t>הקמת נבחרת דירקטורים</a:t>
            </a:r>
            <a:endParaRPr lang="he-IL" sz="1200" b="1" dirty="0">
              <a:solidFill>
                <a:srgbClr val="000000"/>
              </a:solidFill>
            </a:endParaRPr>
          </a:p>
        </p:txBody>
      </p:sp>
      <p:sp>
        <p:nvSpPr>
          <p:cNvPr id="39" name="TextBox 38"/>
          <p:cNvSpPr txBox="1"/>
          <p:nvPr/>
        </p:nvSpPr>
        <p:spPr>
          <a:xfrm>
            <a:off x="1612105" y="5830671"/>
            <a:ext cx="807976" cy="338554"/>
          </a:xfrm>
          <a:prstGeom prst="rect">
            <a:avLst/>
          </a:prstGeom>
          <a:noFill/>
        </p:spPr>
        <p:txBody>
          <a:bodyPr wrap="square" rtlCol="1">
            <a:spAutoFit/>
          </a:bodyPr>
          <a:lstStyle/>
          <a:p>
            <a:pPr algn="ctr"/>
            <a:r>
              <a:rPr lang="he-IL" sz="1600" b="1" dirty="0" smtClean="0">
                <a:solidFill>
                  <a:schemeClr val="accent4">
                    <a:lumMod val="50000"/>
                  </a:schemeClr>
                </a:solidFill>
              </a:rPr>
              <a:t>פוליטי</a:t>
            </a:r>
            <a:endParaRPr lang="he-IL" sz="1600" b="1" dirty="0">
              <a:solidFill>
                <a:schemeClr val="accent4">
                  <a:lumMod val="50000"/>
                </a:schemeClr>
              </a:solidFill>
            </a:endParaRPr>
          </a:p>
        </p:txBody>
      </p:sp>
      <p:sp>
        <p:nvSpPr>
          <p:cNvPr id="41" name="TextBox 40"/>
          <p:cNvSpPr txBox="1"/>
          <p:nvPr/>
        </p:nvSpPr>
        <p:spPr>
          <a:xfrm>
            <a:off x="7966990" y="5898227"/>
            <a:ext cx="1008906" cy="338554"/>
          </a:xfrm>
          <a:prstGeom prst="rect">
            <a:avLst/>
          </a:prstGeom>
          <a:noFill/>
        </p:spPr>
        <p:txBody>
          <a:bodyPr wrap="square" rtlCol="1">
            <a:spAutoFit/>
          </a:bodyPr>
          <a:lstStyle>
            <a:defPPr>
              <a:defRPr lang="en-US"/>
            </a:defPPr>
            <a:lvl1pPr algn="ctr">
              <a:defRPr sz="1600" b="1">
                <a:solidFill>
                  <a:schemeClr val="accent4">
                    <a:lumMod val="50000"/>
                  </a:schemeClr>
                </a:solidFill>
              </a:defRPr>
            </a:lvl1pPr>
          </a:lstStyle>
          <a:p>
            <a:r>
              <a:rPr lang="he-IL" dirty="0"/>
              <a:t>מקצועי</a:t>
            </a:r>
          </a:p>
        </p:txBody>
      </p:sp>
    </p:spTree>
    <p:extLst>
      <p:ext uri="{BB962C8B-B14F-4D97-AF65-F5344CB8AC3E}">
        <p14:creationId xmlns:p14="http://schemas.microsoft.com/office/powerpoint/2010/main" val="12447102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SRxLaIoLUq3BLV_K4Cz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SRxLaIoLUq3BLV_K4CzYg"/>
</p:tagLst>
</file>

<file path=ppt/theme/theme1.xml><?xml version="1.0" encoding="utf-8"?>
<a:theme xmlns:a="http://schemas.openxmlformats.org/drawingml/2006/main" name="2_Office Theme">
  <a:themeElements>
    <a:clrScheme name="Deloitte">
      <a:dk1>
        <a:srgbClr val="002776"/>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on-screen-presentation_DMCSL_14 Jan11">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Deloit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300"/>
          </a:spcAft>
          <a:defRPr dirty="0"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2776"/>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HTML xmlns="http://schemas.microsoft.com/sharepoint/v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ew Document" ma:contentTypeID="0x0101002880177DFDC248C38C745E1D664A5FC5009719E0BD25D2CF469B2F90F29B02103B" ma:contentTypeVersion="9" ma:contentTypeDescription="Create a new Document" ma:contentTypeScope="" ma:versionID="2599c42e0e6e1347c2d4e90ac97b1afc">
  <xsd:schema xmlns:xsd="http://www.w3.org/2001/XMLSchema" xmlns:xs="http://www.w3.org/2001/XMLSchema" xmlns:p="http://schemas.microsoft.com/office/2006/metadata/properties" xmlns:ns1="http://schemas.microsoft.com/sharepoint/v3" targetNamespace="http://schemas.microsoft.com/office/2006/metadata/properties" ma:root="true" ma:fieldsID="bc9ebe3f7917aec1fbd66f7f757dd9a7" ns1:_="">
    <xsd:import namespace="http://schemas.microsoft.com/sharepoint/v3"/>
    <xsd:element name="properties">
      <xsd:complexType>
        <xsd:sequence>
          <xsd:element name="documentManagement">
            <xsd:complexType>
              <xsd:all>
                <xsd:element ref="ns1:DescriptionHTML"/>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HTML" ma:index="8" ma:displayName="KAM Description" ma:internalName="DescriptionHTM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A8366-9185-43AE-9DA0-FD634C169DEF}">
  <ds:schemaRefs>
    <ds:schemaRef ds:uri="http://schemas.microsoft.com/sharepoint/v3"/>
    <ds:schemaRef ds:uri="http://purl.org/dc/dcmitype/"/>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14CD38C-0522-4CFF-A576-01BE0D582522}">
  <ds:schemaRefs>
    <ds:schemaRef ds:uri="http://schemas.microsoft.com/sharepoint/v3/contenttype/forms"/>
  </ds:schemaRefs>
</ds:datastoreItem>
</file>

<file path=customXml/itemProps3.xml><?xml version="1.0" encoding="utf-8"?>
<ds:datastoreItem xmlns:ds="http://schemas.openxmlformats.org/officeDocument/2006/customXml" ds:itemID="{5F3EECBC-FDC2-4BEE-B492-CD3ADE367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33117</TotalTime>
  <Words>870</Words>
  <Application>Microsoft Office PowerPoint</Application>
  <PresentationFormat>‫הצגה על המסך (4:3)</PresentationFormat>
  <Paragraphs>215</Paragraphs>
  <Slides>18</Slides>
  <Notes>0</Notes>
  <HiddenSlides>1</HiddenSlides>
  <MMClips>0</MMClips>
  <ScaleCrop>false</ScaleCrop>
  <HeadingPairs>
    <vt:vector size="4" baseType="variant">
      <vt:variant>
        <vt:lpstr>ערכת נושא</vt:lpstr>
      </vt:variant>
      <vt:variant>
        <vt:i4>2</vt:i4>
      </vt:variant>
      <vt:variant>
        <vt:lpstr>כותרות שקופיות</vt:lpstr>
      </vt:variant>
      <vt:variant>
        <vt:i4>18</vt:i4>
      </vt:variant>
    </vt:vector>
  </HeadingPairs>
  <TitlesOfParts>
    <vt:vector size="20" baseType="lpstr">
      <vt:lpstr>2_Office Theme</vt:lpstr>
      <vt:lpstr>Deloitte_on-screen-presentation_DMCSL_14 Jan11</vt:lpstr>
      <vt:lpstr>מצגת של PowerPoint</vt:lpstr>
      <vt:lpstr>החברות הממשלתיות מרכזות חלק ניכר ממשאבי המדינה ומהוות כלי מרכזי לפעולה יעילה ומקצועית של המדינה</vt:lpstr>
      <vt:lpstr>יעדי החברות הממשלתיות</vt:lpstr>
      <vt:lpstr>יעדים אלה יושגו באמצעות אסטרטגיה המבוססת על תפיסת  ה-OECD הכוללת מהלכים בטווח הבינוני והקצר</vt:lpstr>
      <vt:lpstr>בטווח הקצר יבוצעו מהלכים שיקדמו באופן משמעותי את  היעדים שהוגדרו</vt:lpstr>
      <vt:lpstr>התפיסה ב-OECD</vt:lpstr>
      <vt:lpstr>החברות הממשלתיות בישראל פחות רווחיות במידה משמעותית ממדינות בהן הממשל התאגידי מתקדם</vt:lpstr>
      <vt:lpstr>קווים מנחים למינוי דירקטוריון בחברות ממשלתיות על פי ה-OECD</vt:lpstr>
      <vt:lpstr>מהלך הקמת נבחרת הדירקטורים נועד להגביר את המקצועיות והיעילות בבחירת המועמדים בטווח הקצר</vt:lpstr>
      <vt:lpstr>נבחרת הדירקטורים</vt:lpstr>
      <vt:lpstr>מטרת המהלך</vt:lpstr>
      <vt:lpstr>יישום המודל המוצע</vt:lpstr>
      <vt:lpstr>תמצית תהליך סינון המועמדים לנבחרת הדירקטורים</vt:lpstr>
      <vt:lpstr>קליטת מועמדים וסינונם </vt:lpstr>
      <vt:lpstr>פירוט תהליך דירוג המועמדים</vt:lpstr>
      <vt:lpstr>שיבוץ המועמדים וגיבוש הרשימה</vt:lpstr>
      <vt:lpstr>מבנה הדירקטוריון הרצוי</vt:lpstr>
      <vt:lpstr>סיכום</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Panda, Manisha</dc:creator>
  <cp:lastModifiedBy>רונן ליבוביץ</cp:lastModifiedBy>
  <cp:revision>1595</cp:revision>
  <cp:lastPrinted>2013-11-04T14:01:56Z</cp:lastPrinted>
  <dcterms:created xsi:type="dcterms:W3CDTF">2012-07-27T13:45:50Z</dcterms:created>
  <dcterms:modified xsi:type="dcterms:W3CDTF">2013-11-05T08:25:29Z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0x0101002880177DFDC248C38C745E1D664A5FC5009719E0BD25D2CF469B2F90F29B02103B</vt:lpwstr>
  </property>
  <property fmtid="{D5CDD505-2E9C-101B-9397-08002B2CF9AE}" pid="3" name="KAM LanguageTaxHTField0">
    <vt:lpwstr>English (EN) (1787)|b169a262-1aaa-4ccb-9acf-78a36c1d9bab</vt:lpwstr>
  </property>
  <property fmtid="{D5CDD505-2E9C-101B-9397-08002B2CF9AE}" pid="4" name="TaxCatchAll">
    <vt:lpwstr>65;#English (EN) (1787)|b169a262-1aaa-4ccb-9acf-78a36c1d9bab;#1120;#Global|7edbae24-332a-442c-820b-e38935aa080a</vt:lpwstr>
  </property>
  <property fmtid="{D5CDD505-2E9C-101B-9397-08002B2CF9AE}" pid="5" name="Content RecommendationTaxH">
    <vt:lpwstr/>
  </property>
  <property fmtid="{D5CDD505-2E9C-101B-9397-08002B2CF9AE}" pid="6" name="Local Content TypeTa">
    <vt:lpwstr/>
  </property>
  <property fmtid="{D5CDD505-2E9C-101B-9397-08002B2CF9AE}" pid="7" name="Secondary Local Indu0">
    <vt:lpwstr/>
  </property>
  <property fmtid="{D5CDD505-2E9C-101B-9397-08002B2CF9AE}" pid="8" name="Applicable GeographyTaxHTF">
    <vt:lpwstr/>
  </property>
  <property fmtid="{D5CDD505-2E9C-101B-9397-08002B2CF9AE}" pid="9" name="Applicable Geography">
    <vt:lpwstr/>
  </property>
  <property fmtid="{D5CDD505-2E9C-101B-9397-08002B2CF9AE}" pid="10" name="Secondary Local Indu">
    <vt:lpwstr/>
  </property>
  <property fmtid="{D5CDD505-2E9C-101B-9397-08002B2CF9AE}" pid="11" name="Primary Global Client0">
    <vt:lpwstr/>
  </property>
  <property fmtid="{D5CDD505-2E9C-101B-9397-08002B2CF9AE}" pid="12" name="ClassificationTaxHTField0">
    <vt:lpwstr/>
  </property>
  <property fmtid="{D5CDD505-2E9C-101B-9397-08002B2CF9AE}" pid="13" name="Publishing Owning Te0">
    <vt:lpwstr>Global|7edbae24-332a-442c-820b-e38935aa080a</vt:lpwstr>
  </property>
  <property fmtid="{D5CDD505-2E9C-101B-9397-08002B2CF9AE}" pid="14" name="Global Internal ServiceTaxHTField">
    <vt:lpwstr/>
  </property>
  <property fmtid="{D5CDD505-2E9C-101B-9397-08002B2CF9AE}" pid="15" name="KAM Language">
    <vt:lpwstr>65;#English (EN) (1787)|b169a262-1aaa-4ccb-9acf-78a36c1d9bab</vt:lpwstr>
  </property>
  <property fmtid="{D5CDD505-2E9C-101B-9397-08002B2CF9AE}" pid="16" name="Business Issues">
    <vt:lpwstr/>
  </property>
  <property fmtid="{D5CDD505-2E9C-101B-9397-08002B2CF9AE}" pid="17" name="Local Internal ServiceTaxHTField">
    <vt:lpwstr/>
  </property>
  <property fmtid="{D5CDD505-2E9C-101B-9397-08002B2CF9AE}" pid="18" name="Geography of OriginT">
    <vt:lpwstr/>
  </property>
  <property fmtid="{D5CDD505-2E9C-101B-9397-08002B2CF9AE}" pid="19" name="Global Content TypeTa">
    <vt:lpwstr/>
  </property>
  <property fmtid="{D5CDD505-2E9C-101B-9397-08002B2CF9AE}" pid="20" name="Primary Local Indust0">
    <vt:lpwstr/>
  </property>
  <property fmtid="{D5CDD505-2E9C-101B-9397-08002B2CF9AE}" pid="21" name="Secondary Global Clie0">
    <vt:lpwstr/>
  </property>
  <property fmtid="{D5CDD505-2E9C-101B-9397-08002B2CF9AE}" pid="22" name="Secondary Global Clie">
    <vt:lpwstr/>
  </property>
  <property fmtid="{D5CDD505-2E9C-101B-9397-08002B2CF9AE}" pid="23" name="Secondary Global Indu0">
    <vt:lpwstr/>
  </property>
  <property fmtid="{D5CDD505-2E9C-101B-9397-08002B2CF9AE}" pid="24" name="Secondary Local Clie">
    <vt:lpwstr/>
  </property>
  <property fmtid="{D5CDD505-2E9C-101B-9397-08002B2CF9AE}" pid="25" name="Local Internal Service">
    <vt:lpwstr/>
  </property>
  <property fmtid="{D5CDD505-2E9C-101B-9397-08002B2CF9AE}" pid="26" name="Global Internal Service">
    <vt:lpwstr/>
  </property>
  <property fmtid="{D5CDD505-2E9C-101B-9397-08002B2CF9AE}" pid="27" name="IPCO DesignationTaxHTField">
    <vt:lpwstr/>
  </property>
  <property fmtid="{D5CDD505-2E9C-101B-9397-08002B2CF9AE}" pid="28" name="Secondary Local Clie0">
    <vt:lpwstr/>
  </property>
  <property fmtid="{D5CDD505-2E9C-101B-9397-08002B2CF9AE}" pid="29" name="Classification">
    <vt:lpwstr/>
  </property>
  <property fmtid="{D5CDD505-2E9C-101B-9397-08002B2CF9AE}" pid="30" name="System SourceTaxHTField0">
    <vt:lpwstr/>
  </property>
  <property fmtid="{D5CDD505-2E9C-101B-9397-08002B2CF9AE}" pid="31" name="Primary Local Client0">
    <vt:lpwstr/>
  </property>
  <property fmtid="{D5CDD505-2E9C-101B-9397-08002B2CF9AE}" pid="32" name="Publishing Owning Te">
    <vt:lpwstr>1120;#Global|7edbae24-332a-442c-820b-e38935aa080a</vt:lpwstr>
  </property>
  <property fmtid="{D5CDD505-2E9C-101B-9397-08002B2CF9AE}" pid="33" name="Primary Global Indust0">
    <vt:lpwstr/>
  </property>
  <property fmtid="{D5CDD505-2E9C-101B-9397-08002B2CF9AE}" pid="34" name="Secondary Global Indu">
    <vt:lpwstr/>
  </property>
  <property fmtid="{D5CDD505-2E9C-101B-9397-08002B2CF9AE}" pid="35" name="Business IssuesTaxHTField">
    <vt:lpwstr/>
  </property>
  <property fmtid="{D5CDD505-2E9C-101B-9397-08002B2CF9AE}" pid="36" name="Order">
    <vt:r8>3686300</vt:r8>
  </property>
  <property fmtid="{D5CDD505-2E9C-101B-9397-08002B2CF9AE}" pid="37" name="Content Recommendation">
    <vt:lpwstr/>
  </property>
  <property fmtid="{D5CDD505-2E9C-101B-9397-08002B2CF9AE}" pid="38" name="Abstract">
    <vt:lpwstr/>
  </property>
  <property fmtid="{D5CDD505-2E9C-101B-9397-08002B2CF9AE}" pid="39" name="Author_selected">
    <vt:lpwstr/>
  </property>
  <property fmtid="{D5CDD505-2E9C-101B-9397-08002B2CF9AE}" pid="40" name="Contacts">
    <vt:lpwstr/>
  </property>
  <property fmtid="{D5CDD505-2E9C-101B-9397-08002B2CF9AE}" pid="41" name="m_SourceID">
    <vt:lpwstr/>
  </property>
  <property fmtid="{D5CDD505-2E9C-101B-9397-08002B2CF9AE}" pid="42" name="TextKeyword">
    <vt:lpwstr/>
  </property>
  <property fmtid="{D5CDD505-2E9C-101B-9397-08002B2CF9AE}" pid="43" name="DocumentSetDescription">
    <vt:lpwstr/>
  </property>
  <property fmtid="{D5CDD505-2E9C-101B-9397-08002B2CF9AE}" pid="44" name="_dlc_DocId">
    <vt:lpwstr/>
  </property>
  <property fmtid="{D5CDD505-2E9C-101B-9397-08002B2CF9AE}" pid="45" name="_dlc_Exempt">
    <vt:bool>false</vt:bool>
  </property>
  <property fmtid="{D5CDD505-2E9C-101B-9397-08002B2CF9AE}" pid="46" name="_SourceUrl">
    <vt:lpwstr/>
  </property>
  <property fmtid="{D5CDD505-2E9C-101B-9397-08002B2CF9AE}" pid="47" name="_SharedFileIndex">
    <vt:lpwstr/>
  </property>
  <property fmtid="{D5CDD505-2E9C-101B-9397-08002B2CF9AE}" pid="48" name="ContentManager">
    <vt:lpwstr/>
  </property>
  <property fmtid="{D5CDD505-2E9C-101B-9397-08002B2CF9AE}" pid="49" name="WorkingDocumentURL">
    <vt:lpwstr/>
  </property>
  <property fmtid="{D5CDD505-2E9C-101B-9397-08002B2CF9AE}" pid="50" name="m_LastModifiedBy">
    <vt:lpwstr/>
  </property>
  <property fmtid="{D5CDD505-2E9C-101B-9397-08002B2CF9AE}" pid="51" name="Global Content Type">
    <vt:lpwstr/>
  </property>
  <property fmtid="{D5CDD505-2E9C-101B-9397-08002B2CF9AE}" pid="52" name="PublishingNotes">
    <vt:lpwstr/>
  </property>
  <property fmtid="{D5CDD505-2E9C-101B-9397-08002B2CF9AE}" pid="53" name="m_BusinessAreaText">
    <vt:lpwstr/>
  </property>
  <property fmtid="{D5CDD505-2E9C-101B-9397-08002B2CF9AE}" pid="54" name="IPCO Designation">
    <vt:lpwstr/>
  </property>
  <property fmtid="{D5CDD505-2E9C-101B-9397-08002B2CF9AE}" pid="55" name="IncludeInSearch">
    <vt:bool>false</vt:bool>
  </property>
  <property fmtid="{D5CDD505-2E9C-101B-9397-08002B2CF9AE}" pid="56" name="_dlc_DocIdPersistId">
    <vt:bool>false</vt:bool>
  </property>
  <property fmtid="{D5CDD505-2E9C-101B-9397-08002B2CF9AE}" pid="57" name="ContentPublisher">
    <vt:lpwstr/>
  </property>
  <property fmtid="{D5CDD505-2E9C-101B-9397-08002B2CF9AE}" pid="58" name="Author_entered">
    <vt:lpwstr/>
  </property>
  <property fmtid="{D5CDD505-2E9C-101B-9397-08002B2CF9AE}" pid="59" name="System Source">
    <vt:lpwstr/>
  </property>
  <property fmtid="{D5CDD505-2E9C-101B-9397-08002B2CF9AE}" pid="60" name="_dlc_DocIdUrl">
    <vt:lpwstr/>
  </property>
  <property fmtid="{D5CDD505-2E9C-101B-9397-08002B2CF9AE}" pid="61" name="Local Content Type">
    <vt:lpwstr/>
  </property>
  <property fmtid="{D5CDD505-2E9C-101B-9397-08002B2CF9AE}" pid="62" name="Primary Local Client">
    <vt:lpwstr/>
  </property>
  <property fmtid="{D5CDD505-2E9C-101B-9397-08002B2CF9AE}" pid="63" name="Client">
    <vt:lpwstr/>
  </property>
  <property fmtid="{D5CDD505-2E9C-101B-9397-08002B2CF9AE}" pid="64" name="OriginalDocumentURL">
    <vt:lpwstr/>
  </property>
  <property fmtid="{D5CDD505-2E9C-101B-9397-08002B2CF9AE}" pid="65" name="Primary Local Indust">
    <vt:lpwstr/>
  </property>
  <property fmtid="{D5CDD505-2E9C-101B-9397-08002B2CF9AE}" pid="66" name="PublishedDocumentURL">
    <vt:lpwstr/>
  </property>
  <property fmtid="{D5CDD505-2E9C-101B-9397-08002B2CF9AE}" pid="67" name="Geography of Origin">
    <vt:lpwstr/>
  </property>
  <property fmtid="{D5CDD505-2E9C-101B-9397-08002B2CF9AE}" pid="68" name="ArchivalDocumentURL">
    <vt:lpwstr/>
  </property>
  <property fmtid="{D5CDD505-2E9C-101B-9397-08002B2CF9AE}" pid="69" name="Contributor">
    <vt:lpwstr/>
  </property>
  <property fmtid="{D5CDD505-2E9C-101B-9397-08002B2CF9AE}" pid="70" name="ContentApprover">
    <vt:lpwstr/>
  </property>
  <property fmtid="{D5CDD505-2E9C-101B-9397-08002B2CF9AE}" pid="71" name="KAMDisplayFormUrl">
    <vt:lpwstr/>
  </property>
  <property fmtid="{D5CDD505-2E9C-101B-9397-08002B2CF9AE}" pid="72" name="Primary Global Client">
    <vt:lpwstr/>
  </property>
  <property fmtid="{D5CDD505-2E9C-101B-9397-08002B2CF9AE}" pid="73" name="ApproverComments">
    <vt:lpwstr/>
  </property>
  <property fmtid="{D5CDD505-2E9C-101B-9397-08002B2CF9AE}" pid="74" name="BusinessTitle">
    <vt:lpwstr/>
  </property>
  <property fmtid="{D5CDD505-2E9C-101B-9397-08002B2CF9AE}" pid="75" name="Status">
    <vt:lpwstr/>
  </property>
  <property fmtid="{D5CDD505-2E9C-101B-9397-08002B2CF9AE}" pid="76" name="Primary Global Indust">
    <vt:lpwstr/>
  </property>
  <property fmtid="{D5CDD505-2E9C-101B-9397-08002B2CF9AE}" pid="77" name="AllowedSecurityGro">
    <vt:lpwstr/>
  </property>
  <property fmtid="{D5CDD505-2E9C-101B-9397-08002B2CF9AE}" pid="78" name="OriginalId">
    <vt:lpwstr/>
  </property>
</Properties>
</file>